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74" r:id="rId5"/>
    <p:sldId id="259" r:id="rId6"/>
    <p:sldId id="260" r:id="rId7"/>
    <p:sldId id="262" r:id="rId8"/>
    <p:sldId id="362" r:id="rId9"/>
    <p:sldId id="361" r:id="rId10"/>
    <p:sldId id="261" r:id="rId11"/>
    <p:sldId id="363" r:id="rId12"/>
    <p:sldId id="264" r:id="rId13"/>
    <p:sldId id="364" r:id="rId14"/>
    <p:sldId id="267" r:id="rId15"/>
    <p:sldId id="265" r:id="rId16"/>
    <p:sldId id="266" r:id="rId17"/>
    <p:sldId id="306" r:id="rId18"/>
    <p:sldId id="307" r:id="rId19"/>
    <p:sldId id="359" r:id="rId20"/>
    <p:sldId id="270" r:id="rId21"/>
    <p:sldId id="347" r:id="rId22"/>
    <p:sldId id="268" r:id="rId23"/>
    <p:sldId id="271" r:id="rId24"/>
    <p:sldId id="276" r:id="rId25"/>
    <p:sldId id="346" r:id="rId26"/>
    <p:sldId id="272" r:id="rId27"/>
    <p:sldId id="283" r:id="rId28"/>
    <p:sldId id="360" r:id="rId29"/>
    <p:sldId id="285" r:id="rId30"/>
    <p:sldId id="286" r:id="rId31"/>
    <p:sldId id="308" r:id="rId32"/>
    <p:sldId id="287" r:id="rId33"/>
    <p:sldId id="288" r:id="rId34"/>
    <p:sldId id="289" r:id="rId35"/>
    <p:sldId id="273" r:id="rId36"/>
    <p:sldId id="277" r:id="rId37"/>
    <p:sldId id="278" r:id="rId38"/>
    <p:sldId id="279" r:id="rId39"/>
    <p:sldId id="280" r:id="rId40"/>
    <p:sldId id="281" r:id="rId41"/>
    <p:sldId id="282" r:id="rId42"/>
    <p:sldId id="298" r:id="rId43"/>
    <p:sldId id="297" r:id="rId44"/>
    <p:sldId id="292" r:id="rId45"/>
    <p:sldId id="293" r:id="rId46"/>
    <p:sldId id="294" r:id="rId47"/>
    <p:sldId id="348" r:id="rId48"/>
    <p:sldId id="349" r:id="rId49"/>
    <p:sldId id="350" r:id="rId50"/>
    <p:sldId id="358" r:id="rId51"/>
    <p:sldId id="351" r:id="rId52"/>
    <p:sldId id="300" r:id="rId53"/>
    <p:sldId id="302" r:id="rId54"/>
    <p:sldId id="319" r:id="rId55"/>
    <p:sldId id="320" r:id="rId56"/>
    <p:sldId id="344" r:id="rId57"/>
    <p:sldId id="345" r:id="rId58"/>
    <p:sldId id="343" r:id="rId59"/>
    <p:sldId id="352" r:id="rId60"/>
    <p:sldId id="353" r:id="rId61"/>
    <p:sldId id="356" r:id="rId62"/>
    <p:sldId id="357" r:id="rId63"/>
    <p:sldId id="309" r:id="rId64"/>
    <p:sldId id="354" r:id="rId65"/>
    <p:sldId id="305" r:id="rId66"/>
    <p:sldId id="355" r:id="rId67"/>
    <p:sldId id="311" r:id="rId68"/>
    <p:sldId id="312" r:id="rId69"/>
    <p:sldId id="310" r:id="rId70"/>
    <p:sldId id="313" r:id="rId71"/>
    <p:sldId id="317" r:id="rId72"/>
    <p:sldId id="318" r:id="rId73"/>
    <p:sldId id="314" r:id="rId74"/>
    <p:sldId id="316" r:id="rId75"/>
    <p:sldId id="315" r:id="rId76"/>
    <p:sldId id="336" r:id="rId77"/>
    <p:sldId id="304" r:id="rId78"/>
    <p:sldId id="333" r:id="rId79"/>
    <p:sldId id="334" r:id="rId80"/>
    <p:sldId id="335" r:id="rId81"/>
    <p:sldId id="337" r:id="rId82"/>
    <p:sldId id="338" r:id="rId83"/>
    <p:sldId id="340" r:id="rId84"/>
    <p:sldId id="339" r:id="rId85"/>
    <p:sldId id="321" r:id="rId86"/>
    <p:sldId id="326" r:id="rId87"/>
    <p:sldId id="327" r:id="rId88"/>
    <p:sldId id="341" r:id="rId89"/>
    <p:sldId id="342" r:id="rId90"/>
    <p:sldId id="328" r:id="rId91"/>
    <p:sldId id="329" r:id="rId92"/>
    <p:sldId id="330" r:id="rId93"/>
    <p:sldId id="331" r:id="rId94"/>
    <p:sldId id="332" r:id="rId95"/>
    <p:sldId id="322" r:id="rId96"/>
    <p:sldId id="323" r:id="rId97"/>
    <p:sldId id="324" r:id="rId98"/>
    <p:sldId id="325" r:id="rId99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4E8F3-D35E-416E-AA34-A4043564ECA5}" v="195" dt="2024-11-08T10:13:21.473"/>
    <p1510:client id="{BEB15DBD-F651-46B6-95D4-8CD6DC973469}" v="1" dt="2024-11-08T10:18:34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Bilosi" userId="gWy2zfcEODZ3UHHX8YN7A9lYl4tYr1DUaaciA6mMf4o=" providerId="None" clId="Web-{BEB15DBD-F651-46B6-95D4-8CD6DC973469}"/>
    <pc:docChg chg="delSld">
      <pc:chgData name="Gaia Bilosi" userId="gWy2zfcEODZ3UHHX8YN7A9lYl4tYr1DUaaciA6mMf4o=" providerId="None" clId="Web-{BEB15DBD-F651-46B6-95D4-8CD6DC973469}" dt="2024-11-08T10:18:34.460" v="0"/>
      <pc:docMkLst>
        <pc:docMk/>
      </pc:docMkLst>
      <pc:sldChg chg="del">
        <pc:chgData name="Gaia Bilosi" userId="gWy2zfcEODZ3UHHX8YN7A9lYl4tYr1DUaaciA6mMf4o=" providerId="None" clId="Web-{BEB15DBD-F651-46B6-95D4-8CD6DC973469}" dt="2024-11-08T10:18:34.460" v="0"/>
        <pc:sldMkLst>
          <pc:docMk/>
          <pc:sldMk cId="3515152237" sldId="365"/>
        </pc:sldMkLst>
      </pc:sldChg>
    </pc:docChg>
  </pc:docChgLst>
  <pc:docChgLst>
    <pc:chgData name="Gaia Bilosi" userId="gWy2zfcEODZ3UHHX8YN7A9lYl4tYr1DUaaciA6mMf4o=" providerId="None" clId="Web-{B344E8F3-D35E-416E-AA34-A4043564ECA5}"/>
    <pc:docChg chg="addSld modSld">
      <pc:chgData name="Gaia Bilosi" userId="gWy2zfcEODZ3UHHX8YN7A9lYl4tYr1DUaaciA6mMf4o=" providerId="None" clId="Web-{B344E8F3-D35E-416E-AA34-A4043564ECA5}" dt="2024-11-08T10:13:21.473" v="141"/>
      <pc:docMkLst>
        <pc:docMk/>
      </pc:docMkLst>
      <pc:sldChg chg="addSp delSp">
        <pc:chgData name="Gaia Bilosi" userId="gWy2zfcEODZ3UHHX8YN7A9lYl4tYr1DUaaciA6mMf4o=" providerId="None" clId="Web-{B344E8F3-D35E-416E-AA34-A4043564ECA5}" dt="2024-11-08T10:04:45.752" v="30"/>
        <pc:sldMkLst>
          <pc:docMk/>
          <pc:sldMk cId="0" sldId="300"/>
        </pc:sldMkLst>
        <pc:spChg chg="add del">
          <ac:chgData name="Gaia Bilosi" userId="gWy2zfcEODZ3UHHX8YN7A9lYl4tYr1DUaaciA6mMf4o=" providerId="None" clId="Web-{B344E8F3-D35E-416E-AA34-A4043564ECA5}" dt="2024-11-08T10:04:45.752" v="30"/>
          <ac:spMkLst>
            <pc:docMk/>
            <pc:sldMk cId="0" sldId="300"/>
            <ac:spMk id="2" creationId="{C85770A7-6FE0-2854-69CA-27703E84FEE5}"/>
          </ac:spMkLst>
        </pc:spChg>
      </pc:sldChg>
      <pc:sldChg chg="addSp delSp modSp">
        <pc:chgData name="Gaia Bilosi" userId="gWy2zfcEODZ3UHHX8YN7A9lYl4tYr1DUaaciA6mMf4o=" providerId="None" clId="Web-{B344E8F3-D35E-416E-AA34-A4043564ECA5}" dt="2024-11-08T10:13:21.473" v="141"/>
        <pc:sldMkLst>
          <pc:docMk/>
          <pc:sldMk cId="0" sldId="302"/>
        </pc:sldMkLst>
        <pc:spChg chg="add mod">
          <ac:chgData name="Gaia Bilosi" userId="gWy2zfcEODZ3UHHX8YN7A9lYl4tYr1DUaaciA6mMf4o=" providerId="None" clId="Web-{B344E8F3-D35E-416E-AA34-A4043564ECA5}" dt="2024-11-08T10:12:07.611" v="135" actId="1076"/>
          <ac:spMkLst>
            <pc:docMk/>
            <pc:sldMk cId="0" sldId="302"/>
            <ac:spMk id="2" creationId="{34EB9BA3-6C1E-979B-CD63-ADD5244279EB}"/>
          </ac:spMkLst>
        </pc:spChg>
        <pc:spChg chg="add del mod">
          <ac:chgData name="Gaia Bilosi" userId="gWy2zfcEODZ3UHHX8YN7A9lYl4tYr1DUaaciA6mMf4o=" providerId="None" clId="Web-{B344E8F3-D35E-416E-AA34-A4043564ECA5}" dt="2024-11-08T10:13:21.473" v="141"/>
          <ac:spMkLst>
            <pc:docMk/>
            <pc:sldMk cId="0" sldId="302"/>
            <ac:spMk id="3" creationId="{DF068B40-6C8C-C29C-B5D4-DA6BF082C260}"/>
          </ac:spMkLst>
        </pc:spChg>
      </pc:sldChg>
      <pc:sldChg chg="addSp delSp modSp">
        <pc:chgData name="Gaia Bilosi" userId="gWy2zfcEODZ3UHHX8YN7A9lYl4tYr1DUaaciA6mMf4o=" providerId="None" clId="Web-{B344E8F3-D35E-416E-AA34-A4043564ECA5}" dt="2024-11-08T10:02:58.170" v="28"/>
        <pc:sldMkLst>
          <pc:docMk/>
          <pc:sldMk cId="0" sldId="308"/>
        </pc:sldMkLst>
        <pc:spChg chg="mod">
          <ac:chgData name="Gaia Bilosi" userId="gWy2zfcEODZ3UHHX8YN7A9lYl4tYr1DUaaciA6mMf4o=" providerId="None" clId="Web-{B344E8F3-D35E-416E-AA34-A4043564ECA5}" dt="2024-11-08T10:01:59.261" v="23" actId="1076"/>
          <ac:spMkLst>
            <pc:docMk/>
            <pc:sldMk cId="0" sldId="308"/>
            <ac:spMk id="2" creationId="{72861ACB-FB31-9341-8EB7-EE9E011184C2}"/>
          </ac:spMkLst>
        </pc:spChg>
        <pc:spChg chg="mod">
          <ac:chgData name="Gaia Bilosi" userId="gWy2zfcEODZ3UHHX8YN7A9lYl4tYr1DUaaciA6mMf4o=" providerId="None" clId="Web-{B344E8F3-D35E-416E-AA34-A4043564ECA5}" dt="2024-11-08T09:59:52.179" v="17" actId="20577"/>
          <ac:spMkLst>
            <pc:docMk/>
            <pc:sldMk cId="0" sldId="308"/>
            <ac:spMk id="35843" creationId="{1621F3A7-AB1F-CE47-848B-EB21989A0E3A}"/>
          </ac:spMkLst>
        </pc:spChg>
        <pc:spChg chg="mod">
          <ac:chgData name="Gaia Bilosi" userId="gWy2zfcEODZ3UHHX8YN7A9lYl4tYr1DUaaciA6mMf4o=" providerId="None" clId="Web-{B344E8F3-D35E-416E-AA34-A4043564ECA5}" dt="2024-11-08T10:01:55.324" v="22" actId="1076"/>
          <ac:spMkLst>
            <pc:docMk/>
            <pc:sldMk cId="0" sldId="308"/>
            <ac:spMk id="35845" creationId="{EE1DF000-B485-D140-BB81-DAFD1AE71A7D}"/>
          </ac:spMkLst>
        </pc:spChg>
        <pc:graphicFrameChg chg="add del mod">
          <ac:chgData name="Gaia Bilosi" userId="gWy2zfcEODZ3UHHX8YN7A9lYl4tYr1DUaaciA6mMf4o=" providerId="None" clId="Web-{B344E8F3-D35E-416E-AA34-A4043564ECA5}" dt="2024-11-08T10:02:58.170" v="28"/>
          <ac:graphicFrameMkLst>
            <pc:docMk/>
            <pc:sldMk cId="0" sldId="308"/>
            <ac:graphicFrameMk id="3" creationId="{7619ED7A-8D52-57EB-A624-237219C41508}"/>
          </ac:graphicFrameMkLst>
        </pc:graphicFrameChg>
        <pc:graphicFrameChg chg="add del">
          <ac:chgData name="Gaia Bilosi" userId="gWy2zfcEODZ3UHHX8YN7A9lYl4tYr1DUaaciA6mMf4o=" providerId="None" clId="Web-{B344E8F3-D35E-416E-AA34-A4043564ECA5}" dt="2024-11-08T10:02:21.278" v="27"/>
          <ac:graphicFrameMkLst>
            <pc:docMk/>
            <pc:sldMk cId="0" sldId="308"/>
            <ac:graphicFrameMk id="4" creationId="{F6866A41-0E6F-46F3-5B8A-77D734407CC4}"/>
          </ac:graphicFrameMkLst>
        </pc:graphicFrameChg>
      </pc:sldChg>
      <pc:sldChg chg="modSp new">
        <pc:chgData name="Gaia Bilosi" userId="gWy2zfcEODZ3UHHX8YN7A9lYl4tYr1DUaaciA6mMf4o=" providerId="None" clId="Web-{B344E8F3-D35E-416E-AA34-A4043564ECA5}" dt="2024-11-08T10:10:37.702" v="59" actId="20577"/>
        <pc:sldMkLst>
          <pc:docMk/>
          <pc:sldMk cId="3515152237" sldId="365"/>
        </pc:sldMkLst>
        <pc:spChg chg="mod">
          <ac:chgData name="Gaia Bilosi" userId="gWy2zfcEODZ3UHHX8YN7A9lYl4tYr1DUaaciA6mMf4o=" providerId="None" clId="Web-{B344E8F3-D35E-416E-AA34-A4043564ECA5}" dt="2024-11-08T10:10:37.702" v="59" actId="20577"/>
          <ac:spMkLst>
            <pc:docMk/>
            <pc:sldMk cId="3515152237" sldId="365"/>
            <ac:spMk id="2" creationId="{A5CCA23A-A14F-162B-031F-EF2196AA78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C56B412-BD55-CB46-B16C-C024A0736F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1CD4ADE-719A-F042-9106-6DC55248752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C3B44E7A-6401-0546-BEA3-425CB7C96E1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4A66860-4459-0740-A770-4FDED24C40D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A6BEB7C-A9F5-F242-B9BF-E594A19F95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3A1FD5D-3F67-C74C-9804-5EA696912F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0F98D1BB-7D4D-1C42-8A04-14FC414721CC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249D0B-1D95-FD45-9173-B70A99143D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B2AD46-42ED-0544-A093-0D310A297D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A38654-BB01-AD4D-BEF9-30F95422F6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7AF0-4E87-F145-9729-75FB7CEFF53C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3415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557955-DB85-1848-B7DC-0E53986FE2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6219EB-D303-854E-9EC8-EF1C0D4AB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20BB75-DC74-C24D-9793-1053CE549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FE4A65-9994-1C4F-A10A-699981B5C305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0061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B5139C-DDF0-F049-84CE-AB8D720C1D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F113A0-63C4-1349-8BED-07BEFF4B5D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F1412E-09AF-424E-8A53-E73BC4A562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B3972-1A43-B141-91EA-9F9002331023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52883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CD2308C-DFF2-3A49-A21A-49EB99903D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C4449F-2903-7F40-B206-4CFF6F5EA6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24EDA4-101F-AB45-B724-B7DADE940D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E0265B-ACDB-164F-A5A6-0595C1150FC0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6442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6DE4DDA-9D65-064F-9618-1615AFBD95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0501C6F-4E76-7749-9610-A936FE48DD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CC98537-3FE9-5942-A9A1-AF107293B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7C3148-F6A5-6345-8B62-68327EF4D7B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0965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F43CB7-31E1-D643-9C62-DE243C0986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529167-91BF-B746-8EDD-45E0E1EC18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658109-AE23-8C40-8C60-AB6E468BE6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6A9B43-1A53-C64A-8E17-0DAFA13CFFE9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7817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D65E8B-A546-C947-BC31-2AD27A4EED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0C7FBD-EBCA-9B4C-8840-69092292A6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C90B73-CA44-3047-8194-590335D886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8A69C8-4C02-014E-A9FE-807CBA9F2118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144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01247-D917-D941-AAA0-76485428F8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5389D-650E-7548-8879-1AD31375D2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E9F57-1A0B-F840-9FD5-3EC1EF04CF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3532CC-B1A9-D14A-971F-3F91096F3B8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3551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A0765F-1E45-8547-A796-E56D7BE06E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38945B8-C26F-A14F-B7FE-D1A0793BF1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8033CD8-9558-DA44-89B2-99819B1478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2ECAD6-F047-2D4F-99AE-D979F297C393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4011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248CA05-78AB-FF4A-A025-7874E9240D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0E2B2E-C554-7D4B-AFEC-4A7CE3F29E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159E3B-D5E4-614D-87E2-213CD35E17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A7634-A71C-3F46-8F19-2983B372A63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0674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437054-DFA8-564B-8478-6A071F451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4A2A061-A19F-CB4D-A331-76F4BE72CF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07EBC0-2313-BA4B-899A-929480BE71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43809E-E526-C74D-9C6E-42ACD7AC8824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7278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569861-7E31-7B4A-97A7-8A92E70138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EA9E2-00F7-7C46-BBA9-BBD79F3C2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39B45-A38A-E44A-88DE-1F935CFCE6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296CC-8271-FE41-97D1-BD40B7352FB1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9256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09D2A-A140-FD41-8FBC-BEEA39377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EA74D-759C-5C49-B01A-17675C35B8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74E358-2BE8-144D-84B5-B3A7CBF512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ACCA13-201A-5843-B151-0AD0C08D26A0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4318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65E6708-AE01-BB45-9FF9-781A8D210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6318FB5-6FA7-9B4F-8820-769D5906C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ED81E7-6467-8F40-BF25-73EC0C12A0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9737C6C-A651-D947-A934-9999DB6ABE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D065E9-9F8B-C841-A5D7-FAF303F6672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F09F0F29-D73E-3246-9CDC-CF5D744E744B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humbs.gfycat.com/EnchantingPositiveGermanshepherd-mobile.mp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pload.wikimedia.org/wikipedia/commons/f/f7/Heat_Transfer.gi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e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.emf"/><Relationship Id="rId7" Type="http://schemas.openxmlformats.org/officeDocument/2006/relationships/oleObject" Target="../embeddings/oleObject8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9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3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4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5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icromachine.stanford.edu/~hopcroft/Research/resonator_images/sin_mov1.gi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57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60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63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64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numéro de diapositive 5">
            <a:extLst>
              <a:ext uri="{FF2B5EF4-FFF2-40B4-BE49-F238E27FC236}">
                <a16:creationId xmlns:a16="http://schemas.microsoft.com/office/drawing/2014/main" id="{1845E8B5-7D1A-3241-858C-3442A754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</a:t>
            </a:r>
          </a:p>
        </p:txBody>
      </p:sp>
      <p:sp>
        <p:nvSpPr>
          <p:cNvPr id="2051" name="Text Box 4">
            <a:extLst>
              <a:ext uri="{FF2B5EF4-FFF2-40B4-BE49-F238E27FC236}">
                <a16:creationId xmlns:a16="http://schemas.microsoft.com/office/drawing/2014/main" id="{905E2BB8-BDD5-5E43-B83C-408F809B2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977" y="298915"/>
            <a:ext cx="62063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 err="1">
                <a:solidFill>
                  <a:schemeClr val="accent2"/>
                </a:solidFill>
              </a:rPr>
              <a:t>Numerical</a:t>
            </a:r>
            <a:r>
              <a:rPr lang="fr-FR" altLang="fr-FR" sz="2400" b="0">
                <a:solidFill>
                  <a:schemeClr val="accent2"/>
                </a:solidFill>
              </a:rPr>
              <a:t> </a:t>
            </a:r>
            <a:r>
              <a:rPr lang="fr-FR" altLang="fr-FR" sz="2400" b="0" err="1">
                <a:solidFill>
                  <a:schemeClr val="accent2"/>
                </a:solidFill>
              </a:rPr>
              <a:t>methods</a:t>
            </a:r>
            <a:r>
              <a:rPr lang="fr-FR" altLang="fr-FR" sz="2400" b="0">
                <a:solidFill>
                  <a:schemeClr val="accent2"/>
                </a:solidFill>
              </a:rPr>
              <a:t> for </a:t>
            </a:r>
            <a:r>
              <a:rPr lang="fr-FR" altLang="fr-FR" sz="2400" b="0" err="1">
                <a:solidFill>
                  <a:schemeClr val="accent2"/>
                </a:solidFill>
              </a:rPr>
              <a:t>differential</a:t>
            </a:r>
            <a:r>
              <a:rPr lang="fr-FR" altLang="fr-FR" sz="2400" b="0">
                <a:solidFill>
                  <a:schemeClr val="accent2"/>
                </a:solidFill>
              </a:rPr>
              <a:t> </a:t>
            </a:r>
            <a:r>
              <a:rPr lang="fr-FR" altLang="fr-FR" sz="2400" b="0" err="1">
                <a:solidFill>
                  <a:schemeClr val="accent2"/>
                </a:solidFill>
              </a:rPr>
              <a:t>equations</a:t>
            </a:r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sz="2400" b="0">
                <a:solidFill>
                  <a:schemeClr val="accent2"/>
                </a:solidFill>
              </a:rPr>
              <a:t>1. </a:t>
            </a:r>
            <a:r>
              <a:rPr lang="fr-FR" altLang="fr-FR" sz="2400" b="0" err="1">
                <a:solidFill>
                  <a:schemeClr val="accent2"/>
                </a:solidFill>
              </a:rPr>
              <a:t>Ordinary</a:t>
            </a:r>
            <a:r>
              <a:rPr lang="fr-FR" altLang="fr-FR" sz="2400" b="0">
                <a:solidFill>
                  <a:schemeClr val="accent2"/>
                </a:solidFill>
              </a:rPr>
              <a:t> </a:t>
            </a:r>
            <a:r>
              <a:rPr lang="fr-FR" altLang="fr-FR" sz="2400" b="0" err="1">
                <a:solidFill>
                  <a:schemeClr val="accent2"/>
                </a:solidFill>
              </a:rPr>
              <a:t>Differential</a:t>
            </a:r>
            <a:r>
              <a:rPr lang="fr-FR" altLang="fr-FR" sz="2400" b="0">
                <a:solidFill>
                  <a:schemeClr val="accent2"/>
                </a:solidFill>
              </a:rPr>
              <a:t> Equations (ODE) </a:t>
            </a:r>
          </a:p>
        </p:txBody>
      </p:sp>
      <p:sp>
        <p:nvSpPr>
          <p:cNvPr id="2052" name="Text Box 7">
            <a:extLst>
              <a:ext uri="{FF2B5EF4-FFF2-40B4-BE49-F238E27FC236}">
                <a16:creationId xmlns:a16="http://schemas.microsoft.com/office/drawing/2014/main" id="{E5A5B132-6B14-D747-8DC6-D1F558E93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3498615"/>
            <a:ext cx="44336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Sebastien</a:t>
            </a:r>
            <a:r>
              <a:rPr lang="fr-FR" altLang="fr-FR"/>
              <a:t> CHARNOZ &amp; Andrea CIARDI</a:t>
            </a:r>
          </a:p>
        </p:txBody>
      </p:sp>
      <p:sp>
        <p:nvSpPr>
          <p:cNvPr id="2053" name="Text Box 8">
            <a:extLst>
              <a:ext uri="{FF2B5EF4-FFF2-40B4-BE49-F238E27FC236}">
                <a16:creationId xmlns:a16="http://schemas.microsoft.com/office/drawing/2014/main" id="{09ABAE0C-546A-AD4D-9EA9-495B7BBB7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2378" y="5589588"/>
            <a:ext cx="48782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i="1"/>
              <a:t>Paris </a:t>
            </a:r>
            <a:r>
              <a:rPr lang="fr-FR" altLang="fr-FR" i="1" err="1"/>
              <a:t>Physics</a:t>
            </a:r>
            <a:r>
              <a:rPr lang="fr-FR" altLang="fr-FR" i="1"/>
              <a:t> Master</a:t>
            </a:r>
          </a:p>
          <a:p>
            <a:pPr algn="ctr" eaLnBrk="1" hangingPunct="1"/>
            <a:r>
              <a:rPr lang="fr-FR" altLang="fr-FR" i="1"/>
              <a:t>Université Paris Cité / Sorbonne Université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u numéro de diapositive 4">
            <a:extLst>
              <a:ext uri="{FF2B5EF4-FFF2-40B4-BE49-F238E27FC236}">
                <a16:creationId xmlns:a16="http://schemas.microsoft.com/office/drawing/2014/main" id="{9FCE5F4F-FD8A-A545-B470-7DCEC457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</a:t>
            </a:r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2E6E4F6D-94D1-C24C-8770-A3730364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96888"/>
            <a:ext cx="296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Planetary motion</a:t>
            </a:r>
            <a:r>
              <a:rPr lang="fr-FR" altLang="fr-FR" b="0"/>
              <a:t> </a:t>
            </a:r>
          </a:p>
        </p:txBody>
      </p:sp>
      <p:graphicFrame>
        <p:nvGraphicFramePr>
          <p:cNvPr id="10244" name="Object 3">
            <a:extLst>
              <a:ext uri="{FF2B5EF4-FFF2-40B4-BE49-F238E27FC236}">
                <a16:creationId xmlns:a16="http://schemas.microsoft.com/office/drawing/2014/main" id="{F32AAFAA-C9C3-EC44-BA8A-4A27376649AB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3708400" y="2454275"/>
          <a:ext cx="2592388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05500" imgH="20485100" progId="Equation.3">
                  <p:embed/>
                </p:oleObj>
              </mc:Choice>
              <mc:Fallback>
                <p:oleObj name="Equation" r:id="rId2" imgW="31305500" imgH="20485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454275"/>
                        <a:ext cx="2592388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>
            <a:extLst>
              <a:ext uri="{FF2B5EF4-FFF2-40B4-BE49-F238E27FC236}">
                <a16:creationId xmlns:a16="http://schemas.microsoft.com/office/drawing/2014/main" id="{934C3CE0-F28A-E14C-B68D-410571350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431925"/>
            <a:ext cx="5518150" cy="421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Quantities: position and velocity: (X, Y, Z, Vx, Vy, Vz)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Parameter: Time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Differential equations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6 in total</a:t>
            </a:r>
          </a:p>
          <a:p>
            <a:pPr eaLnBrk="1" hangingPunct="1"/>
            <a:endParaRPr lang="fr-FR" altLang="fr-FR" b="0"/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FDBCB7C6-12CC-DB47-A19A-6F245CABA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4240213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Same pout Y and Z</a:t>
            </a:r>
          </a:p>
        </p:txBody>
      </p:sp>
      <p:sp>
        <p:nvSpPr>
          <p:cNvPr id="10247" name="Text Box 8">
            <a:extLst>
              <a:ext uri="{FF2B5EF4-FFF2-40B4-BE49-F238E27FC236}">
                <a16:creationId xmlns:a16="http://schemas.microsoft.com/office/drawing/2014/main" id="{B2E673B2-D46A-5A44-8BA8-C74AECA45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753100"/>
            <a:ext cx="45191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Initial conditions: Initial Position and speed</a:t>
            </a:r>
          </a:p>
          <a:p>
            <a:pPr eaLnBrk="1" hangingPunct="1"/>
            <a:endParaRPr lang="fr-FR" altLang="fr-FR" b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A27A8-319F-AB4C-AEFD-3A2B31D1B377}"/>
              </a:ext>
            </a:extLst>
          </p:cNvPr>
          <p:cNvSpPr/>
          <p:nvPr/>
        </p:nvSpPr>
        <p:spPr>
          <a:xfrm>
            <a:off x="2611451" y="60762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thumbs.gfycat.com</a:t>
            </a:r>
            <a:r>
              <a:rPr lang="en-US">
                <a:hlinkClick r:id="rId4"/>
              </a:rPr>
              <a:t>/EnchantingPositiveGermanshepherd-mobile.mp4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E3F2B3-E7D4-ED4B-AE42-FEF2942C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265B-ACDB-164F-A5A6-0595C1150FC0}" type="slidenum">
              <a:rPr lang="fr-FR" altLang="fr-FR" smtClean="0"/>
              <a:pPr/>
              <a:t>11</a:t>
            </a:fld>
            <a:endParaRPr lang="fr-FR" altLang="fr-FR"/>
          </a:p>
        </p:txBody>
      </p:sp>
      <p:pic>
        <p:nvPicPr>
          <p:cNvPr id="192516" name="Picture 4" descr="Simulating a real solar system with 70 lines of Python code | by ChongChong  He | Analytics Vidhya | Medium">
            <a:extLst>
              <a:ext uri="{FF2B5EF4-FFF2-40B4-BE49-F238E27FC236}">
                <a16:creationId xmlns:a16="http://schemas.microsoft.com/office/drawing/2014/main" id="{784533CF-87D1-8046-8898-39357E96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5517232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2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numéro de diapositive 4">
            <a:extLst>
              <a:ext uri="{FF2B5EF4-FFF2-40B4-BE49-F238E27FC236}">
                <a16:creationId xmlns:a16="http://schemas.microsoft.com/office/drawing/2014/main" id="{03124B6B-05C6-C24F-A8B9-2E459D12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10</a:t>
            </a:r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E9CE9A84-A1D4-F648-A9A7-085FADD05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23863"/>
            <a:ext cx="3765550" cy="31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Propagation of heat 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Quantity: temperature T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Parameter: X (space) and t (time)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equation: </a:t>
            </a:r>
          </a:p>
        </p:txBody>
      </p:sp>
      <p:graphicFrame>
        <p:nvGraphicFramePr>
          <p:cNvPr id="11268" name="Object 3">
            <a:extLst>
              <a:ext uri="{FF2B5EF4-FFF2-40B4-BE49-F238E27FC236}">
                <a16:creationId xmlns:a16="http://schemas.microsoft.com/office/drawing/2014/main" id="{9C1B2A1B-09AE-CB4B-943C-6A1CC1D2ADA1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195513" y="2990850"/>
          <a:ext cx="30241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845000" imgH="9652000" progId="Equation.3">
                  <p:embed/>
                </p:oleObj>
              </mc:Choice>
              <mc:Fallback>
                <p:oleObj name="Equation" r:id="rId2" imgW="29845000" imgH="9652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90850"/>
                        <a:ext cx="30241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>
            <a:extLst>
              <a:ext uri="{FF2B5EF4-FFF2-40B4-BE49-F238E27FC236}">
                <a16:creationId xmlns:a16="http://schemas.microsoft.com/office/drawing/2014/main" id="{05D89DF3-F37A-6343-81A0-A45D9037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745038"/>
            <a:ext cx="3619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Initial condition: Profile T (x) at t = 0</a:t>
            </a:r>
          </a:p>
        </p:txBody>
      </p:sp>
      <p:sp>
        <p:nvSpPr>
          <p:cNvPr id="11270" name="Line 6">
            <a:extLst>
              <a:ext uri="{FF2B5EF4-FFF2-40B4-BE49-F238E27FC236}">
                <a16:creationId xmlns:a16="http://schemas.microsoft.com/office/drawing/2014/main" id="{820ABB68-5CEE-3F49-8DE3-4A5FCCDEF6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19700" y="3644900"/>
            <a:ext cx="5048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A1E0A9E3-8EA4-AC43-9F10-2C0D467D2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3665538"/>
            <a:ext cx="94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forcage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E1ABD-F7F5-4244-AF4D-7AE5DC60A251}"/>
              </a:ext>
            </a:extLst>
          </p:cNvPr>
          <p:cNvSpPr/>
          <p:nvPr/>
        </p:nvSpPr>
        <p:spPr>
          <a:xfrm>
            <a:off x="2078038" y="58370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upload.wikimedia.org</a:t>
            </a:r>
            <a:r>
              <a:rPr lang="en-US">
                <a:hlinkClick r:id="rId4"/>
              </a:rPr>
              <a:t>/</a:t>
            </a:r>
            <a:r>
              <a:rPr lang="en-US" err="1">
                <a:hlinkClick r:id="rId4"/>
              </a:rPr>
              <a:t>wikipedia</a:t>
            </a:r>
            <a:r>
              <a:rPr lang="en-US">
                <a:hlinkClick r:id="rId4"/>
              </a:rPr>
              <a:t>/commons/f/f7/</a:t>
            </a:r>
            <a:r>
              <a:rPr lang="en-US" err="1">
                <a:hlinkClick r:id="rId4"/>
              </a:rPr>
              <a:t>Heat_Transfer.gif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013A04-B67A-184D-88C6-DD31C90A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265B-ACDB-164F-A5A6-0595C1150FC0}" type="slidenum">
              <a:rPr lang="fr-FR" altLang="fr-FR" smtClean="0"/>
              <a:pPr/>
              <a:t>13</a:t>
            </a:fld>
            <a:endParaRPr lang="fr-FR" altLang="fr-FR"/>
          </a:p>
        </p:txBody>
      </p:sp>
      <p:pic>
        <p:nvPicPr>
          <p:cNvPr id="193538" name="Picture 2">
            <a:extLst>
              <a:ext uri="{FF2B5EF4-FFF2-40B4-BE49-F238E27FC236}">
                <a16:creationId xmlns:a16="http://schemas.microsoft.com/office/drawing/2014/main" id="{4F5ED72D-9855-E14D-93D1-A9579F07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6752"/>
            <a:ext cx="6134812" cy="39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8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numéro de diapositive 5">
            <a:extLst>
              <a:ext uri="{FF2B5EF4-FFF2-40B4-BE49-F238E27FC236}">
                <a16:creationId xmlns:a16="http://schemas.microsoft.com/office/drawing/2014/main" id="{4CCEF5BD-7F38-4244-9906-EB6F5802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11</a:t>
            </a: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08820325-A18F-A542-8700-39C085D76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366963"/>
            <a:ext cx="4805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>
                <a:solidFill>
                  <a:schemeClr val="accent2"/>
                </a:solidFill>
              </a:rPr>
              <a:t>RESOLUTION: THE METHODS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numéro de diapositive 5">
            <a:extLst>
              <a:ext uri="{FF2B5EF4-FFF2-40B4-BE49-F238E27FC236}">
                <a16:creationId xmlns:a16="http://schemas.microsoft.com/office/drawing/2014/main" id="{6AA7A57B-CA23-2B4C-B96E-2B1B4C6A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12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1F3A5A3D-BF50-6A4F-A389-2BC715BB6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639763"/>
            <a:ext cx="786625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All </a:t>
            </a:r>
            <a:r>
              <a:rPr lang="fr-FR" altLang="fr-FR" b="0" err="1"/>
              <a:t>methods</a:t>
            </a:r>
            <a:r>
              <a:rPr lang="fr-FR" altLang="fr-FR" b="0"/>
              <a:t> are </a:t>
            </a:r>
            <a:r>
              <a:rPr lang="fr-FR" altLang="fr-FR" b="0" err="1"/>
              <a:t>based</a:t>
            </a:r>
            <a:r>
              <a:rPr lang="fr-FR" altLang="fr-FR" b="0"/>
              <a:t> on the </a:t>
            </a:r>
            <a:r>
              <a:rPr lang="fr-FR" altLang="fr-FR" b="0" err="1"/>
              <a:t>same</a:t>
            </a:r>
            <a:r>
              <a:rPr lang="fr-FR" altLang="fr-FR" b="0"/>
              <a:t> </a:t>
            </a:r>
            <a:r>
              <a:rPr lang="fr-FR" altLang="fr-FR" b="0" err="1"/>
              <a:t>idea</a:t>
            </a:r>
            <a:r>
              <a:rPr lang="fr-FR" altLang="fr-FR" b="0"/>
              <a:t> </a:t>
            </a:r>
            <a:r>
              <a:rPr lang="fr-FR" altLang="fr-FR" b="0" err="1"/>
              <a:t>coming</a:t>
            </a:r>
            <a:r>
              <a:rPr lang="fr-FR" altLang="fr-FR" b="0"/>
              <a:t> </a:t>
            </a:r>
            <a:r>
              <a:rPr lang="fr-FR" altLang="fr-FR" b="0" err="1"/>
              <a:t>from</a:t>
            </a:r>
            <a:r>
              <a:rPr lang="fr-FR" altLang="fr-FR" b="0"/>
              <a:t> the </a:t>
            </a:r>
            <a:r>
              <a:rPr lang="fr-FR" altLang="fr-FR" b="0" err="1"/>
              <a:t>limits</a:t>
            </a:r>
            <a:r>
              <a:rPr lang="fr-FR" altLang="fr-FR" b="0"/>
              <a:t> </a:t>
            </a:r>
            <a:r>
              <a:rPr lang="fr-FR" altLang="fr-FR" b="0" err="1"/>
              <a:t>imposed</a:t>
            </a:r>
            <a:r>
              <a:rPr lang="fr-FR" altLang="fr-FR" b="0"/>
              <a:t> by</a:t>
            </a:r>
            <a:br>
              <a:rPr lang="fr-FR" altLang="fr-FR" b="0"/>
            </a:br>
            <a:r>
              <a:rPr lang="fr-FR" altLang="fr-FR" b="0"/>
              <a:t>the computer :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err="1"/>
              <a:t>Discretization</a:t>
            </a:r>
            <a:r>
              <a:rPr lang="fr-FR" altLang="fr-FR"/>
              <a:t> of the </a:t>
            </a:r>
            <a:r>
              <a:rPr lang="fr-FR" altLang="fr-FR" err="1"/>
              <a:t>problem</a:t>
            </a:r>
            <a:endParaRPr lang="fr-FR" altLang="fr-FR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A0675E38-FF87-4647-8BA3-B94ED70C0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376613"/>
            <a:ext cx="671690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The </a:t>
            </a:r>
            <a:r>
              <a:rPr lang="fr-FR" altLang="fr-FR" u="sng" err="1">
                <a:solidFill>
                  <a:schemeClr val="accent2"/>
                </a:solidFill>
              </a:rPr>
              <a:t>parameters</a:t>
            </a:r>
            <a:r>
              <a:rPr lang="fr-FR" altLang="fr-FR">
                <a:solidFill>
                  <a:schemeClr val="accent2"/>
                </a:solidFill>
              </a:rPr>
              <a:t> are </a:t>
            </a:r>
            <a:r>
              <a:rPr lang="fr-FR" altLang="fr-FR" err="1">
                <a:solidFill>
                  <a:schemeClr val="accent2"/>
                </a:solidFill>
              </a:rPr>
              <a:t>discretized</a:t>
            </a:r>
            <a:r>
              <a:rPr lang="fr-FR" altLang="fr-FR" b="0"/>
              <a:t> :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: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If time </a:t>
            </a:r>
            <a:r>
              <a:rPr lang="fr-FR" altLang="fr-FR" b="0" err="1"/>
              <a:t>is</a:t>
            </a:r>
            <a:r>
              <a:rPr lang="fr-FR" altLang="fr-FR" b="0"/>
              <a:t> a </a:t>
            </a:r>
            <a:r>
              <a:rPr lang="fr-FR" altLang="fr-FR" b="0" err="1"/>
              <a:t>parameter</a:t>
            </a:r>
            <a:r>
              <a:rPr lang="fr-FR" altLang="fr-FR" b="0"/>
              <a:t> </a:t>
            </a:r>
            <a:r>
              <a:rPr lang="fr-FR" altLang="fr-FR" b="0" err="1"/>
              <a:t>then</a:t>
            </a:r>
            <a:r>
              <a:rPr lang="fr-FR" altLang="fr-FR" b="0"/>
              <a:t> :</a:t>
            </a:r>
          </a:p>
          <a:p>
            <a:pPr eaLnBrk="1" hangingPunct="1"/>
            <a:r>
              <a:rPr lang="fr-FR" altLang="fr-FR" b="0"/>
              <a:t>time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written</a:t>
            </a:r>
            <a:r>
              <a:rPr lang="fr-FR" altLang="fr-FR" b="0"/>
              <a:t> </a:t>
            </a:r>
            <a:r>
              <a:rPr lang="fr-FR" altLang="fr-FR" err="1"/>
              <a:t>t</a:t>
            </a:r>
            <a:r>
              <a:rPr lang="fr-FR" altLang="fr-FR"/>
              <a:t>(n) = </a:t>
            </a:r>
            <a:r>
              <a:rPr lang="fr-FR" altLang="fr-FR" err="1"/>
              <a:t>t</a:t>
            </a:r>
            <a:r>
              <a:rPr lang="fr-FR" altLang="fr-FR" baseline="-25000" err="1"/>
              <a:t>n</a:t>
            </a:r>
            <a:r>
              <a:rPr lang="fr-FR" altLang="fr-FR"/>
              <a:t> = N * </a:t>
            </a:r>
            <a:r>
              <a:rPr lang="fr-FR" altLang="fr-FR" err="1"/>
              <a:t>dt</a:t>
            </a:r>
            <a:r>
              <a:rPr lang="fr-FR" altLang="fr-FR" b="0"/>
              <a:t> </a:t>
            </a:r>
            <a:r>
              <a:rPr lang="fr-FR" altLang="fr-FR" b="0" err="1"/>
              <a:t>where</a:t>
            </a:r>
            <a:r>
              <a:rPr lang="fr-FR" altLang="fr-FR" b="0"/>
              <a:t> </a:t>
            </a:r>
            <a:r>
              <a:rPr lang="fr-FR" altLang="fr-FR" err="1"/>
              <a:t>dt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the time </a:t>
            </a:r>
            <a:r>
              <a:rPr lang="fr-FR" altLang="fr-FR" b="0" err="1"/>
              <a:t>step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If </a:t>
            </a:r>
            <a:r>
              <a:rPr lang="fr-FR" altLang="fr-FR" b="0" err="1"/>
              <a:t>space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a </a:t>
            </a:r>
            <a:r>
              <a:rPr lang="fr-FR" altLang="fr-FR" b="0" err="1"/>
              <a:t>parameter</a:t>
            </a:r>
            <a:r>
              <a:rPr lang="fr-FR" altLang="fr-FR" b="0"/>
              <a:t> </a:t>
            </a:r>
            <a:r>
              <a:rPr lang="fr-FR" altLang="fr-FR" b="0" err="1"/>
              <a:t>then</a:t>
            </a:r>
            <a:r>
              <a:rPr lang="fr-FR" altLang="fr-FR" b="0"/>
              <a:t> :</a:t>
            </a:r>
          </a:p>
          <a:p>
            <a:pPr eaLnBrk="1" hangingPunct="1"/>
            <a:r>
              <a:rPr lang="fr-FR" altLang="fr-FR" b="0" err="1"/>
              <a:t>Then</a:t>
            </a:r>
            <a:r>
              <a:rPr lang="fr-FR" altLang="fr-FR" b="0"/>
              <a:t> position : x</a:t>
            </a:r>
            <a:r>
              <a:rPr lang="fr-FR" altLang="fr-FR"/>
              <a:t>(n)</a:t>
            </a:r>
            <a:r>
              <a:rPr lang="fr-FR" altLang="fr-FR" b="0"/>
              <a:t>=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/>
              <a:t> = n * dx</a:t>
            </a:r>
            <a:r>
              <a:rPr lang="fr-FR" altLang="fr-FR" b="0"/>
              <a:t> </a:t>
            </a:r>
            <a:r>
              <a:rPr lang="fr-FR" altLang="fr-FR" b="0" err="1"/>
              <a:t>where</a:t>
            </a:r>
            <a:r>
              <a:rPr lang="fr-FR" altLang="fr-FR" b="0"/>
              <a:t> </a:t>
            </a:r>
            <a:r>
              <a:rPr lang="fr-FR" altLang="fr-FR"/>
              <a:t>dx</a:t>
            </a:r>
            <a:r>
              <a:rPr lang="fr-FR" altLang="fr-FR" b="0"/>
              <a:t> </a:t>
            </a:r>
            <a:r>
              <a:rPr lang="fr-FR" altLang="fr-FR" b="0" err="1"/>
              <a:t>will</a:t>
            </a:r>
            <a:r>
              <a:rPr lang="fr-FR" altLang="fr-FR" b="0"/>
              <a:t> </a:t>
            </a:r>
            <a:r>
              <a:rPr lang="fr-FR" altLang="fr-FR" b="0" err="1"/>
              <a:t>be</a:t>
            </a:r>
            <a:r>
              <a:rPr lang="fr-FR" altLang="fr-FR" b="0"/>
              <a:t> the </a:t>
            </a:r>
            <a:r>
              <a:rPr lang="fr-FR" altLang="fr-FR" b="0" err="1"/>
              <a:t>space</a:t>
            </a:r>
            <a:r>
              <a:rPr lang="fr-FR" altLang="fr-FR" b="0"/>
              <a:t> </a:t>
            </a:r>
            <a:r>
              <a:rPr lang="fr-FR" altLang="fr-FR" b="0" err="1"/>
              <a:t>step</a:t>
            </a:r>
            <a:endParaRPr lang="fr-FR" altLang="fr-FR"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numéro de diapositive 5">
            <a:extLst>
              <a:ext uri="{FF2B5EF4-FFF2-40B4-BE49-F238E27FC236}">
                <a16:creationId xmlns:a16="http://schemas.microsoft.com/office/drawing/2014/main" id="{67A68BDC-D657-5E4F-9769-A6F9EFC6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13</a:t>
            </a:r>
          </a:p>
        </p:txBody>
      </p:sp>
      <p:sp>
        <p:nvSpPr>
          <p:cNvPr id="14339" name="Text Box 2">
            <a:extLst>
              <a:ext uri="{FF2B5EF4-FFF2-40B4-BE49-F238E27FC236}">
                <a16:creationId xmlns:a16="http://schemas.microsoft.com/office/drawing/2014/main" id="{9A433C21-144A-1441-B6DE-B34FC84D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72" y="109010"/>
            <a:ext cx="843904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So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solve</a:t>
            </a:r>
            <a:r>
              <a:rPr lang="fr-FR" altLang="fr-FR" b="0"/>
              <a:t> the </a:t>
            </a:r>
            <a:r>
              <a:rPr lang="fr-FR" altLang="fr-FR" b="0" err="1"/>
              <a:t>problem</a:t>
            </a:r>
            <a:r>
              <a:rPr lang="fr-FR" altLang="fr-FR" b="0"/>
              <a:t> on a </a:t>
            </a:r>
            <a:r>
              <a:rPr lang="fr-FR" altLang="fr-FR" err="1"/>
              <a:t>grid</a:t>
            </a:r>
            <a:r>
              <a:rPr lang="fr-FR" altLang="fr-FR"/>
              <a:t>  (for the PARAMETERS, not the </a:t>
            </a:r>
            <a:r>
              <a:rPr lang="fr-FR" altLang="fr-FR" err="1"/>
              <a:t>quantities</a:t>
            </a:r>
            <a:r>
              <a:rPr lang="fr-FR" altLang="fr-FR"/>
              <a:t>)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A </a:t>
            </a:r>
            <a:r>
              <a:rPr lang="fr-FR" altLang="fr-FR"/>
              <a:t>time </a:t>
            </a:r>
            <a:r>
              <a:rPr lang="fr-FR" altLang="fr-FR" err="1"/>
              <a:t>grid</a:t>
            </a:r>
            <a:r>
              <a:rPr lang="fr-FR" altLang="fr-FR"/>
              <a:t>, a </a:t>
            </a:r>
            <a:r>
              <a:rPr lang="fr-FR" altLang="fr-FR" err="1"/>
              <a:t>space</a:t>
            </a:r>
            <a:r>
              <a:rPr lang="fr-FR" altLang="fr-FR"/>
              <a:t> </a:t>
            </a:r>
            <a:r>
              <a:rPr lang="fr-FR" altLang="fr-FR" err="1"/>
              <a:t>grid</a:t>
            </a:r>
            <a:r>
              <a:rPr lang="fr-FR" altLang="fr-FR"/>
              <a:t> </a:t>
            </a:r>
            <a:r>
              <a:rPr lang="fr-FR" altLang="fr-FR" err="1"/>
              <a:t>etc</a:t>
            </a:r>
            <a:r>
              <a:rPr lang="fr-FR" altLang="fr-FR"/>
              <a:t> ...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/>
              <a:t>The  </a:t>
            </a:r>
            <a:r>
              <a:rPr lang="fr-FR" altLang="fr-FR" b="0" err="1"/>
              <a:t>smaller</a:t>
            </a:r>
            <a:r>
              <a:rPr lang="fr-FR" altLang="fr-FR" b="0"/>
              <a:t> the </a:t>
            </a:r>
            <a:r>
              <a:rPr lang="fr-FR" altLang="fr-FR" b="0" err="1"/>
              <a:t>step</a:t>
            </a:r>
            <a:r>
              <a:rPr lang="fr-FR" altLang="fr-FR" b="0"/>
              <a:t> (</a:t>
            </a:r>
            <a:r>
              <a:rPr lang="fr-FR" altLang="fr-FR" b="0" err="1"/>
              <a:t>dt</a:t>
            </a:r>
            <a:r>
              <a:rPr lang="fr-FR" altLang="fr-FR" b="0"/>
              <a:t> or dx) the </a:t>
            </a:r>
            <a:r>
              <a:rPr lang="fr-FR" altLang="fr-FR" b="0" err="1"/>
              <a:t>closer</a:t>
            </a:r>
            <a:r>
              <a:rPr lang="fr-FR" altLang="fr-FR" b="0"/>
              <a:t> the </a:t>
            </a:r>
            <a:r>
              <a:rPr lang="fr-FR" altLang="fr-FR" b="0" err="1"/>
              <a:t>numeric</a:t>
            </a:r>
            <a:r>
              <a:rPr lang="fr-FR" altLang="fr-FR" b="0"/>
              <a:t> solution </a:t>
            </a:r>
            <a:r>
              <a:rPr lang="fr-FR" altLang="fr-FR" b="0" err="1"/>
              <a:t>will</a:t>
            </a:r>
            <a:r>
              <a:rPr lang="fr-FR" altLang="fr-FR" b="0"/>
              <a:t> </a:t>
            </a:r>
            <a:r>
              <a:rPr lang="fr-FR" altLang="fr-FR" b="0" err="1"/>
              <a:t>be</a:t>
            </a:r>
            <a:r>
              <a:rPr lang="fr-FR" altLang="fr-FR" b="0"/>
              <a:t> to </a:t>
            </a:r>
            <a:br>
              <a:rPr lang="fr-FR" altLang="fr-FR" b="0"/>
            </a:br>
            <a:r>
              <a:rPr lang="fr-FR" altLang="fr-FR" b="0"/>
              <a:t>the exact solution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grpSp>
        <p:nvGrpSpPr>
          <p:cNvPr id="14340" name="Group 41">
            <a:extLst>
              <a:ext uri="{FF2B5EF4-FFF2-40B4-BE49-F238E27FC236}">
                <a16:creationId xmlns:a16="http://schemas.microsoft.com/office/drawing/2014/main" id="{648B5400-4A61-EB4D-9821-1CEE27AD4C97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2492375"/>
            <a:ext cx="6788150" cy="1584325"/>
            <a:chOff x="418" y="1480"/>
            <a:chExt cx="4276" cy="998"/>
          </a:xfrm>
        </p:grpSpPr>
        <p:grpSp>
          <p:nvGrpSpPr>
            <p:cNvPr id="14343" name="Group 33">
              <a:extLst>
                <a:ext uri="{FF2B5EF4-FFF2-40B4-BE49-F238E27FC236}">
                  <a16:creationId xmlns:a16="http://schemas.microsoft.com/office/drawing/2014/main" id="{1745C9DF-2BD2-FC44-A776-0E128C6CD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1979"/>
              <a:ext cx="4173" cy="181"/>
              <a:chOff x="521" y="1979"/>
              <a:chExt cx="4173" cy="181"/>
            </a:xfrm>
          </p:grpSpPr>
          <p:grpSp>
            <p:nvGrpSpPr>
              <p:cNvPr id="14350" name="Group 11">
                <a:extLst>
                  <a:ext uri="{FF2B5EF4-FFF2-40B4-BE49-F238E27FC236}">
                    <a16:creationId xmlns:a16="http://schemas.microsoft.com/office/drawing/2014/main" id="{E687122E-280B-3146-9807-F5928107F5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" y="1979"/>
                <a:ext cx="1044" cy="181"/>
                <a:chOff x="521" y="1979"/>
                <a:chExt cx="1044" cy="181"/>
              </a:xfrm>
            </p:grpSpPr>
            <p:sp>
              <p:nvSpPr>
                <p:cNvPr id="14372" name="Line 3">
                  <a:extLst>
                    <a:ext uri="{FF2B5EF4-FFF2-40B4-BE49-F238E27FC236}">
                      <a16:creationId xmlns:a16="http://schemas.microsoft.com/office/drawing/2014/main" id="{824CFA80-D193-ED43-A494-9C430F64F1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3" name="Line 4">
                  <a:extLst>
                    <a:ext uri="{FF2B5EF4-FFF2-40B4-BE49-F238E27FC236}">
                      <a16:creationId xmlns:a16="http://schemas.microsoft.com/office/drawing/2014/main" id="{2F9F89B4-653C-5D4B-B6C3-40EED5BC4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4" name="Line 5">
                  <a:extLst>
                    <a:ext uri="{FF2B5EF4-FFF2-40B4-BE49-F238E27FC236}">
                      <a16:creationId xmlns:a16="http://schemas.microsoft.com/office/drawing/2014/main" id="{57EFDBED-D5A1-9B4A-99FF-EB8968D40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5" name="Line 6">
                  <a:extLst>
                    <a:ext uri="{FF2B5EF4-FFF2-40B4-BE49-F238E27FC236}">
                      <a16:creationId xmlns:a16="http://schemas.microsoft.com/office/drawing/2014/main" id="{4AF7BAAA-DDE8-FC48-B48F-158E68D37A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6" name="Line 7">
                  <a:extLst>
                    <a:ext uri="{FF2B5EF4-FFF2-40B4-BE49-F238E27FC236}">
                      <a16:creationId xmlns:a16="http://schemas.microsoft.com/office/drawing/2014/main" id="{881E3286-1E5C-2243-A1B3-BDF72BF118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7" name="Line 8">
                  <a:extLst>
                    <a:ext uri="{FF2B5EF4-FFF2-40B4-BE49-F238E27FC236}">
                      <a16:creationId xmlns:a16="http://schemas.microsoft.com/office/drawing/2014/main" id="{5741F2E8-2A9F-B54D-BF53-1BB348881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1" name="Group 12">
                <a:extLst>
                  <a:ext uri="{FF2B5EF4-FFF2-40B4-BE49-F238E27FC236}">
                    <a16:creationId xmlns:a16="http://schemas.microsoft.com/office/drawing/2014/main" id="{61682394-5FFF-2245-86EB-3C4D4CD7A8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4" y="1979"/>
                <a:ext cx="1044" cy="181"/>
                <a:chOff x="521" y="1979"/>
                <a:chExt cx="1044" cy="181"/>
              </a:xfrm>
            </p:grpSpPr>
            <p:sp>
              <p:nvSpPr>
                <p:cNvPr id="14366" name="Line 13">
                  <a:extLst>
                    <a:ext uri="{FF2B5EF4-FFF2-40B4-BE49-F238E27FC236}">
                      <a16:creationId xmlns:a16="http://schemas.microsoft.com/office/drawing/2014/main" id="{28333201-4503-0940-8352-CB00F250C3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7" name="Line 14">
                  <a:extLst>
                    <a:ext uri="{FF2B5EF4-FFF2-40B4-BE49-F238E27FC236}">
                      <a16:creationId xmlns:a16="http://schemas.microsoft.com/office/drawing/2014/main" id="{B4138E82-BC60-0144-8B2B-8FEA35A0A4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8" name="Line 15">
                  <a:extLst>
                    <a:ext uri="{FF2B5EF4-FFF2-40B4-BE49-F238E27FC236}">
                      <a16:creationId xmlns:a16="http://schemas.microsoft.com/office/drawing/2014/main" id="{955FB8AE-D65A-C34A-B094-8F1544BA9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9" name="Line 16">
                  <a:extLst>
                    <a:ext uri="{FF2B5EF4-FFF2-40B4-BE49-F238E27FC236}">
                      <a16:creationId xmlns:a16="http://schemas.microsoft.com/office/drawing/2014/main" id="{0E092877-0F9B-C649-831E-92D04C168D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0" name="Line 17">
                  <a:extLst>
                    <a:ext uri="{FF2B5EF4-FFF2-40B4-BE49-F238E27FC236}">
                      <a16:creationId xmlns:a16="http://schemas.microsoft.com/office/drawing/2014/main" id="{C0FAB277-9D4D-F643-9549-13A5C0C75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1" name="Line 18">
                  <a:extLst>
                    <a:ext uri="{FF2B5EF4-FFF2-40B4-BE49-F238E27FC236}">
                      <a16:creationId xmlns:a16="http://schemas.microsoft.com/office/drawing/2014/main" id="{4ACFE328-7224-1041-A168-EFEEF3DEB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2" name="Group 19">
                <a:extLst>
                  <a:ext uri="{FF2B5EF4-FFF2-40B4-BE49-F238E27FC236}">
                    <a16:creationId xmlns:a16="http://schemas.microsoft.com/office/drawing/2014/main" id="{0CAE5272-881B-BE43-B30B-1C92418051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7" y="1979"/>
                <a:ext cx="1044" cy="181"/>
                <a:chOff x="521" y="1979"/>
                <a:chExt cx="1044" cy="181"/>
              </a:xfrm>
            </p:grpSpPr>
            <p:sp>
              <p:nvSpPr>
                <p:cNvPr id="14360" name="Line 20">
                  <a:extLst>
                    <a:ext uri="{FF2B5EF4-FFF2-40B4-BE49-F238E27FC236}">
                      <a16:creationId xmlns:a16="http://schemas.microsoft.com/office/drawing/2014/main" id="{1D5FDD4C-20C7-5140-BECA-D02E14B60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1" name="Line 21">
                  <a:extLst>
                    <a:ext uri="{FF2B5EF4-FFF2-40B4-BE49-F238E27FC236}">
                      <a16:creationId xmlns:a16="http://schemas.microsoft.com/office/drawing/2014/main" id="{B5E71135-144E-8C43-873C-70378008D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2" name="Line 22">
                  <a:extLst>
                    <a:ext uri="{FF2B5EF4-FFF2-40B4-BE49-F238E27FC236}">
                      <a16:creationId xmlns:a16="http://schemas.microsoft.com/office/drawing/2014/main" id="{F217B373-A521-214D-B13C-C8252FE4FC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3" name="Line 23">
                  <a:extLst>
                    <a:ext uri="{FF2B5EF4-FFF2-40B4-BE49-F238E27FC236}">
                      <a16:creationId xmlns:a16="http://schemas.microsoft.com/office/drawing/2014/main" id="{5D5B0F34-BFE8-B84E-A09C-51DF9BAF1C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4" name="Line 24">
                  <a:extLst>
                    <a:ext uri="{FF2B5EF4-FFF2-40B4-BE49-F238E27FC236}">
                      <a16:creationId xmlns:a16="http://schemas.microsoft.com/office/drawing/2014/main" id="{CB858641-78A7-9A48-B8DC-F274EB7FE3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5" name="Line 25">
                  <a:extLst>
                    <a:ext uri="{FF2B5EF4-FFF2-40B4-BE49-F238E27FC236}">
                      <a16:creationId xmlns:a16="http://schemas.microsoft.com/office/drawing/2014/main" id="{093AE6AA-C4DB-3C4E-B6B1-0C3A85B29C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3" name="Group 26">
                <a:extLst>
                  <a:ext uri="{FF2B5EF4-FFF2-40B4-BE49-F238E27FC236}">
                    <a16:creationId xmlns:a16="http://schemas.microsoft.com/office/drawing/2014/main" id="{480C5B79-A942-7043-B6A4-BD0FC9022A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0" y="1979"/>
                <a:ext cx="1044" cy="181"/>
                <a:chOff x="521" y="1979"/>
                <a:chExt cx="1044" cy="181"/>
              </a:xfrm>
            </p:grpSpPr>
            <p:sp>
              <p:nvSpPr>
                <p:cNvPr id="14354" name="Line 27">
                  <a:extLst>
                    <a:ext uri="{FF2B5EF4-FFF2-40B4-BE49-F238E27FC236}">
                      <a16:creationId xmlns:a16="http://schemas.microsoft.com/office/drawing/2014/main" id="{9527D0EE-BADA-3143-804B-4768989781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5" name="Line 28">
                  <a:extLst>
                    <a:ext uri="{FF2B5EF4-FFF2-40B4-BE49-F238E27FC236}">
                      <a16:creationId xmlns:a16="http://schemas.microsoft.com/office/drawing/2014/main" id="{38A76BD5-9C91-0543-B6A3-20C9EBEEBB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6" name="Line 29">
                  <a:extLst>
                    <a:ext uri="{FF2B5EF4-FFF2-40B4-BE49-F238E27FC236}">
                      <a16:creationId xmlns:a16="http://schemas.microsoft.com/office/drawing/2014/main" id="{3A5EFAF5-8A46-D140-B511-0ABC722EBA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7" name="Line 30">
                  <a:extLst>
                    <a:ext uri="{FF2B5EF4-FFF2-40B4-BE49-F238E27FC236}">
                      <a16:creationId xmlns:a16="http://schemas.microsoft.com/office/drawing/2014/main" id="{8758C9B2-5A6A-C94D-892F-A21327A460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8" name="Line 31">
                  <a:extLst>
                    <a:ext uri="{FF2B5EF4-FFF2-40B4-BE49-F238E27FC236}">
                      <a16:creationId xmlns:a16="http://schemas.microsoft.com/office/drawing/2014/main" id="{13845EDE-67B5-9743-99A6-B00CFA1A6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59" name="Line 32">
                  <a:extLst>
                    <a:ext uri="{FF2B5EF4-FFF2-40B4-BE49-F238E27FC236}">
                      <a16:creationId xmlns:a16="http://schemas.microsoft.com/office/drawing/2014/main" id="{6AD371D4-DBBC-E94A-B3FA-F7F6FEA15C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344" name="Text Box 34">
              <a:extLst>
                <a:ext uri="{FF2B5EF4-FFF2-40B4-BE49-F238E27FC236}">
                  <a16:creationId xmlns:a16="http://schemas.microsoft.com/office/drawing/2014/main" id="{0F91ACAC-5EE1-8745-B765-9F083EB8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" y="1673"/>
              <a:ext cx="42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400" b="0"/>
            </a:p>
          </p:txBody>
        </p:sp>
        <p:sp>
          <p:nvSpPr>
            <p:cNvPr id="14345" name="Text Box 35">
              <a:extLst>
                <a:ext uri="{FF2B5EF4-FFF2-40B4-BE49-F238E27FC236}">
                  <a16:creationId xmlns:a16="http://schemas.microsoft.com/office/drawing/2014/main" id="{A5FFB942-F8BF-804D-A859-E213C7888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842"/>
              <a:ext cx="349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fr-FR" altLang="fr-FR" sz="1400" b="0"/>
            </a:p>
          </p:txBody>
        </p:sp>
        <p:sp>
          <p:nvSpPr>
            <p:cNvPr id="14346" name="Text Box 36">
              <a:extLst>
                <a:ext uri="{FF2B5EF4-FFF2-40B4-BE49-F238E27FC236}">
                  <a16:creationId xmlns:a16="http://schemas.microsoft.com/office/drawing/2014/main" id="{358A2427-CD38-D74E-8D9B-9FEDC8A3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" y="1752"/>
              <a:ext cx="39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sz="1400" b="0"/>
                <a:t>0 1 2 3 4 5 6 ....</a:t>
              </a:r>
            </a:p>
          </p:txBody>
        </p:sp>
        <p:sp>
          <p:nvSpPr>
            <p:cNvPr id="14347" name="Text Box 37">
              <a:extLst>
                <a:ext uri="{FF2B5EF4-FFF2-40B4-BE49-F238E27FC236}">
                  <a16:creationId xmlns:a16="http://schemas.microsoft.com/office/drawing/2014/main" id="{85FC36CF-AE94-7C4D-880F-CE4299E26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1480"/>
              <a:ext cx="29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>
                  <a:solidFill>
                    <a:schemeClr val="accent2"/>
                  </a:solidFill>
                </a:rPr>
                <a:t>1D (time, space etc ... 1D) t</a:t>
              </a:r>
              <a:r>
                <a:rPr lang="fr-FR" altLang="fr-FR" baseline="-25000">
                  <a:solidFill>
                    <a:schemeClr val="accent2"/>
                  </a:solidFill>
                </a:rPr>
                <a:t>not</a:t>
              </a:r>
              <a:r>
                <a:rPr lang="fr-FR" altLang="fr-FR">
                  <a:solidFill>
                    <a:schemeClr val="accent2"/>
                  </a:solidFill>
                </a:rPr>
                <a:t>Dt = nx</a:t>
              </a:r>
            </a:p>
          </p:txBody>
        </p:sp>
        <p:sp>
          <p:nvSpPr>
            <p:cNvPr id="14348" name="Line 39">
              <a:extLst>
                <a:ext uri="{FF2B5EF4-FFF2-40B4-BE49-F238E27FC236}">
                  <a16:creationId xmlns:a16="http://schemas.microsoft.com/office/drawing/2014/main" id="{DBCD3543-C50A-7044-9164-98D725F2CD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" y="225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Text Box 40">
              <a:extLst>
                <a:ext uri="{FF2B5EF4-FFF2-40B4-BE49-F238E27FC236}">
                  <a16:creationId xmlns:a16="http://schemas.microsoft.com/office/drawing/2014/main" id="{07C30A93-C6BE-0B4F-9D6D-F80981EBF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247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/>
                <a:t>dt</a:t>
              </a:r>
            </a:p>
          </p:txBody>
        </p:sp>
      </p:grpSp>
      <p:sp>
        <p:nvSpPr>
          <p:cNvPr id="14341" name="Text Box 42">
            <a:extLst>
              <a:ext uri="{FF2B5EF4-FFF2-40B4-BE49-F238E27FC236}">
                <a16:creationId xmlns:a16="http://schemas.microsoft.com/office/drawing/2014/main" id="{ABABAF51-5B65-AE46-939B-F20EB7FAE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4262827"/>
            <a:ext cx="673133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If 1D (1 single </a:t>
            </a:r>
            <a:r>
              <a:rPr lang="fr-FR" altLang="fr-FR" b="0" err="1"/>
              <a:t>parameter</a:t>
            </a:r>
            <a:r>
              <a:rPr lang="fr-FR" altLang="fr-FR" b="0"/>
              <a:t>, </a:t>
            </a:r>
            <a:r>
              <a:rPr lang="fr-FR" altLang="fr-FR" b="0" err="1"/>
              <a:t>eg</a:t>
            </a:r>
            <a:r>
              <a:rPr lang="fr-FR" altLang="fr-FR" b="0"/>
              <a:t> time)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resolution</a:t>
            </a:r>
            <a:r>
              <a:rPr lang="fr-FR" altLang="fr-FR" b="0"/>
              <a:t>  </a:t>
            </a:r>
            <a:r>
              <a:rPr lang="fr-FR" altLang="fr-FR" b="0" err="1"/>
              <a:t>consist</a:t>
            </a:r>
            <a:r>
              <a:rPr lang="fr-FR" altLang="fr-FR" b="0"/>
              <a:t> in </a:t>
            </a:r>
            <a:r>
              <a:rPr lang="fr-FR" altLang="fr-FR" b="0" err="1"/>
              <a:t>calculating</a:t>
            </a:r>
            <a:r>
              <a:rPr lang="fr-FR" altLang="fr-FR" b="0"/>
              <a:t> a </a:t>
            </a:r>
            <a:r>
              <a:rPr lang="fr-FR" altLang="fr-FR" b="0" err="1"/>
              <a:t>Serie</a:t>
            </a:r>
            <a:r>
              <a:rPr lang="fr-FR" altLang="fr-FR" b="0"/>
              <a:t> :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sz="2400" b="0"/>
              <a:t>U</a:t>
            </a:r>
            <a:r>
              <a:rPr lang="fr-FR" altLang="fr-FR" sz="2400" b="0" baseline="-25000"/>
              <a:t>n + 1</a:t>
            </a:r>
            <a:r>
              <a:rPr lang="fr-FR" altLang="fr-FR" sz="2400" b="0"/>
              <a:t>= S (U</a:t>
            </a:r>
            <a:r>
              <a:rPr lang="fr-FR" altLang="fr-FR" sz="2400" b="0" baseline="-25000"/>
              <a:t>n</a:t>
            </a:r>
            <a:r>
              <a:rPr lang="fr-FR" altLang="fr-FR" sz="2400" b="0"/>
              <a:t>, </a:t>
            </a:r>
            <a:r>
              <a:rPr lang="fr-FR" altLang="fr-FR" sz="2400" b="0" err="1"/>
              <a:t>t</a:t>
            </a:r>
            <a:r>
              <a:rPr lang="fr-FR" altLang="fr-FR" sz="2400" b="0" baseline="-25000" err="1"/>
              <a:t>n</a:t>
            </a:r>
            <a:r>
              <a:rPr lang="fr-FR" altLang="fr-FR" sz="2400" b="0"/>
              <a:t>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That </a:t>
            </a:r>
            <a:r>
              <a:rPr lang="fr-FR" altLang="fr-FR" b="0" err="1"/>
              <a:t>means</a:t>
            </a:r>
            <a:r>
              <a:rPr lang="fr-FR" altLang="fr-FR" b="0"/>
              <a:t> : Solution at </a:t>
            </a:r>
            <a:r>
              <a:rPr lang="fr-FR" altLang="fr-FR" b="0" err="1"/>
              <a:t>next</a:t>
            </a:r>
            <a:r>
              <a:rPr lang="fr-FR" altLang="fr-FR" b="0"/>
              <a:t> </a:t>
            </a:r>
            <a:r>
              <a:rPr lang="fr-FR" altLang="fr-FR" b="0" err="1"/>
              <a:t>step</a:t>
            </a:r>
            <a:r>
              <a:rPr lang="fr-FR" altLang="fr-FR" b="0"/>
              <a:t> = S(solution at </a:t>
            </a:r>
            <a:r>
              <a:rPr lang="fr-FR" altLang="fr-FR" b="0" err="1"/>
              <a:t>previous</a:t>
            </a:r>
            <a:r>
              <a:rPr lang="fr-FR" altLang="fr-FR" b="0"/>
              <a:t> </a:t>
            </a:r>
            <a:r>
              <a:rPr lang="fr-FR" altLang="fr-FR" b="0" err="1"/>
              <a:t>step</a:t>
            </a:r>
            <a:r>
              <a:rPr lang="fr-FR" altLang="fr-FR" b="0"/>
              <a:t>)</a:t>
            </a:r>
          </a:p>
          <a:p>
            <a:pPr eaLnBrk="1" hangingPunct="1"/>
            <a:r>
              <a:rPr lang="fr-FR" altLang="fr-FR" b="0"/>
              <a:t>The big question </a:t>
            </a:r>
            <a:r>
              <a:rPr lang="fr-FR" altLang="fr-FR" b="0" err="1"/>
              <a:t>is</a:t>
            </a:r>
            <a:r>
              <a:rPr lang="fr-FR" altLang="fr-FR" b="0"/>
              <a:t>: WHAT IS F ?? S </a:t>
            </a:r>
            <a:r>
              <a:rPr lang="fr-FR" altLang="fr-FR" b="0" err="1"/>
              <a:t>is</a:t>
            </a:r>
            <a:r>
              <a:rPr lang="fr-FR" altLang="fr-FR" b="0"/>
              <a:t> « the solver »</a:t>
            </a:r>
          </a:p>
        </p:txBody>
      </p:sp>
      <p:sp>
        <p:nvSpPr>
          <p:cNvPr id="14342" name="Line 44">
            <a:extLst>
              <a:ext uri="{FF2B5EF4-FFF2-40B4-BE49-F238E27FC236}">
                <a16:creationId xmlns:a16="http://schemas.microsoft.com/office/drawing/2014/main" id="{9AA8BF39-DDF0-E448-B324-DC9942EF3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76475"/>
            <a:ext cx="9467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numéro de diapositive 6">
            <a:extLst>
              <a:ext uri="{FF2B5EF4-FFF2-40B4-BE49-F238E27FC236}">
                <a16:creationId xmlns:a16="http://schemas.microsoft.com/office/drawing/2014/main" id="{DDB6851F-2581-D446-AD34-A284C765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14</a:t>
            </a:r>
          </a:p>
        </p:txBody>
      </p:sp>
      <p:grpSp>
        <p:nvGrpSpPr>
          <p:cNvPr id="15363" name="Group 40">
            <a:extLst>
              <a:ext uri="{FF2B5EF4-FFF2-40B4-BE49-F238E27FC236}">
                <a16:creationId xmlns:a16="http://schemas.microsoft.com/office/drawing/2014/main" id="{704B9F18-9934-B74A-92EA-AD844182F2A1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88913"/>
            <a:ext cx="6788150" cy="1277937"/>
            <a:chOff x="385" y="527"/>
            <a:chExt cx="4276" cy="805"/>
          </a:xfrm>
        </p:grpSpPr>
        <p:grpSp>
          <p:nvGrpSpPr>
            <p:cNvPr id="15492" name="Group 4">
              <a:extLst>
                <a:ext uri="{FF2B5EF4-FFF2-40B4-BE49-F238E27FC236}">
                  <a16:creationId xmlns:a16="http://schemas.microsoft.com/office/drawing/2014/main" id="{CD798F46-DA54-2042-9039-029750860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833"/>
              <a:ext cx="4173" cy="181"/>
              <a:chOff x="521" y="1979"/>
              <a:chExt cx="4173" cy="181"/>
            </a:xfrm>
          </p:grpSpPr>
          <p:grpSp>
            <p:nvGrpSpPr>
              <p:cNvPr id="15498" name="Group 5">
                <a:extLst>
                  <a:ext uri="{FF2B5EF4-FFF2-40B4-BE49-F238E27FC236}">
                    <a16:creationId xmlns:a16="http://schemas.microsoft.com/office/drawing/2014/main" id="{E0CBC87F-026D-9C44-87A2-C8E2A5714B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" y="1979"/>
                <a:ext cx="1044" cy="181"/>
                <a:chOff x="521" y="1979"/>
                <a:chExt cx="1044" cy="181"/>
              </a:xfrm>
            </p:grpSpPr>
            <p:sp>
              <p:nvSpPr>
                <p:cNvPr id="15520" name="Line 6">
                  <a:extLst>
                    <a:ext uri="{FF2B5EF4-FFF2-40B4-BE49-F238E27FC236}">
                      <a16:creationId xmlns:a16="http://schemas.microsoft.com/office/drawing/2014/main" id="{8853A2C7-EA24-4641-AB86-D4DBB85E54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1" name="Line 7">
                  <a:extLst>
                    <a:ext uri="{FF2B5EF4-FFF2-40B4-BE49-F238E27FC236}">
                      <a16:creationId xmlns:a16="http://schemas.microsoft.com/office/drawing/2014/main" id="{610AA1EB-3D8F-D14B-AA6A-B2FF2DAB04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2" name="Line 8">
                  <a:extLst>
                    <a:ext uri="{FF2B5EF4-FFF2-40B4-BE49-F238E27FC236}">
                      <a16:creationId xmlns:a16="http://schemas.microsoft.com/office/drawing/2014/main" id="{F150A00A-42CC-5C42-AE0D-A76E9E8C44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3" name="Line 9">
                  <a:extLst>
                    <a:ext uri="{FF2B5EF4-FFF2-40B4-BE49-F238E27FC236}">
                      <a16:creationId xmlns:a16="http://schemas.microsoft.com/office/drawing/2014/main" id="{CEBD1FB1-F91F-544E-81EB-E3DCCBFB13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4" name="Line 10">
                  <a:extLst>
                    <a:ext uri="{FF2B5EF4-FFF2-40B4-BE49-F238E27FC236}">
                      <a16:creationId xmlns:a16="http://schemas.microsoft.com/office/drawing/2014/main" id="{5B8CE5B6-9DD0-F042-A599-6C1A827FCB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5" name="Line 11">
                  <a:extLst>
                    <a:ext uri="{FF2B5EF4-FFF2-40B4-BE49-F238E27FC236}">
                      <a16:creationId xmlns:a16="http://schemas.microsoft.com/office/drawing/2014/main" id="{6C79F4A6-0775-3543-A0B3-4E55E96640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499" name="Group 12">
                <a:extLst>
                  <a:ext uri="{FF2B5EF4-FFF2-40B4-BE49-F238E27FC236}">
                    <a16:creationId xmlns:a16="http://schemas.microsoft.com/office/drawing/2014/main" id="{084B8244-490D-6540-9131-0D9808AB7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4" y="1979"/>
                <a:ext cx="1044" cy="181"/>
                <a:chOff x="521" y="1979"/>
                <a:chExt cx="1044" cy="181"/>
              </a:xfrm>
            </p:grpSpPr>
            <p:sp>
              <p:nvSpPr>
                <p:cNvPr id="15514" name="Line 13">
                  <a:extLst>
                    <a:ext uri="{FF2B5EF4-FFF2-40B4-BE49-F238E27FC236}">
                      <a16:creationId xmlns:a16="http://schemas.microsoft.com/office/drawing/2014/main" id="{418B881E-A876-7F47-8F0C-FE6CCDFF6D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5" name="Line 14">
                  <a:extLst>
                    <a:ext uri="{FF2B5EF4-FFF2-40B4-BE49-F238E27FC236}">
                      <a16:creationId xmlns:a16="http://schemas.microsoft.com/office/drawing/2014/main" id="{98849DC6-ECE7-F24D-8ACF-640039C6B8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6" name="Line 15">
                  <a:extLst>
                    <a:ext uri="{FF2B5EF4-FFF2-40B4-BE49-F238E27FC236}">
                      <a16:creationId xmlns:a16="http://schemas.microsoft.com/office/drawing/2014/main" id="{098BE6A2-9950-0749-BE13-B65D7DBF2D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7" name="Line 16">
                  <a:extLst>
                    <a:ext uri="{FF2B5EF4-FFF2-40B4-BE49-F238E27FC236}">
                      <a16:creationId xmlns:a16="http://schemas.microsoft.com/office/drawing/2014/main" id="{E429C0B8-63DD-A446-B09B-3BAE9D9847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8" name="Line 17">
                  <a:extLst>
                    <a:ext uri="{FF2B5EF4-FFF2-40B4-BE49-F238E27FC236}">
                      <a16:creationId xmlns:a16="http://schemas.microsoft.com/office/drawing/2014/main" id="{43E9E44F-C95B-594C-B8D3-4B22A5BD8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9" name="Line 18">
                  <a:extLst>
                    <a:ext uri="{FF2B5EF4-FFF2-40B4-BE49-F238E27FC236}">
                      <a16:creationId xmlns:a16="http://schemas.microsoft.com/office/drawing/2014/main" id="{CA6C04EF-8B25-F247-80B6-422F099E0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00" name="Group 19">
                <a:extLst>
                  <a:ext uri="{FF2B5EF4-FFF2-40B4-BE49-F238E27FC236}">
                    <a16:creationId xmlns:a16="http://schemas.microsoft.com/office/drawing/2014/main" id="{FEF9215C-B843-9645-9C78-3041B24732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7" y="1979"/>
                <a:ext cx="1044" cy="181"/>
                <a:chOff x="521" y="1979"/>
                <a:chExt cx="1044" cy="181"/>
              </a:xfrm>
            </p:grpSpPr>
            <p:sp>
              <p:nvSpPr>
                <p:cNvPr id="15508" name="Line 20">
                  <a:extLst>
                    <a:ext uri="{FF2B5EF4-FFF2-40B4-BE49-F238E27FC236}">
                      <a16:creationId xmlns:a16="http://schemas.microsoft.com/office/drawing/2014/main" id="{10668785-C9E9-D241-918B-C12593F497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9" name="Line 21">
                  <a:extLst>
                    <a:ext uri="{FF2B5EF4-FFF2-40B4-BE49-F238E27FC236}">
                      <a16:creationId xmlns:a16="http://schemas.microsoft.com/office/drawing/2014/main" id="{A2C8E17C-B05D-FE46-A3F8-4DB0C99F19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0" name="Line 22">
                  <a:extLst>
                    <a:ext uri="{FF2B5EF4-FFF2-40B4-BE49-F238E27FC236}">
                      <a16:creationId xmlns:a16="http://schemas.microsoft.com/office/drawing/2014/main" id="{3FB8B8BD-E4A4-3341-8EEC-7FC6E2D991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1" name="Line 23">
                  <a:extLst>
                    <a:ext uri="{FF2B5EF4-FFF2-40B4-BE49-F238E27FC236}">
                      <a16:creationId xmlns:a16="http://schemas.microsoft.com/office/drawing/2014/main" id="{DBEEBAC6-B853-0743-BF26-B50AB1ED06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2" name="Line 24">
                  <a:extLst>
                    <a:ext uri="{FF2B5EF4-FFF2-40B4-BE49-F238E27FC236}">
                      <a16:creationId xmlns:a16="http://schemas.microsoft.com/office/drawing/2014/main" id="{A4393DC1-608C-5543-A51E-D90A9FB174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3" name="Line 25">
                  <a:extLst>
                    <a:ext uri="{FF2B5EF4-FFF2-40B4-BE49-F238E27FC236}">
                      <a16:creationId xmlns:a16="http://schemas.microsoft.com/office/drawing/2014/main" id="{82E2F717-8B40-554F-9C02-646A992B28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501" name="Group 26">
                <a:extLst>
                  <a:ext uri="{FF2B5EF4-FFF2-40B4-BE49-F238E27FC236}">
                    <a16:creationId xmlns:a16="http://schemas.microsoft.com/office/drawing/2014/main" id="{67195976-F283-C742-B66D-94B350860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0" y="1979"/>
                <a:ext cx="1044" cy="181"/>
                <a:chOff x="521" y="1979"/>
                <a:chExt cx="1044" cy="181"/>
              </a:xfrm>
            </p:grpSpPr>
            <p:sp>
              <p:nvSpPr>
                <p:cNvPr id="15502" name="Line 27">
                  <a:extLst>
                    <a:ext uri="{FF2B5EF4-FFF2-40B4-BE49-F238E27FC236}">
                      <a16:creationId xmlns:a16="http://schemas.microsoft.com/office/drawing/2014/main" id="{0BCDB6C1-CC69-B542-BE2E-7FE140182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2069"/>
                  <a:ext cx="10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3" name="Line 28">
                  <a:extLst>
                    <a:ext uri="{FF2B5EF4-FFF2-40B4-BE49-F238E27FC236}">
                      <a16:creationId xmlns:a16="http://schemas.microsoft.com/office/drawing/2014/main" id="{9856BDA9-16F5-DF41-9EA4-80309748D5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1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4" name="Line 29">
                  <a:extLst>
                    <a:ext uri="{FF2B5EF4-FFF2-40B4-BE49-F238E27FC236}">
                      <a16:creationId xmlns:a16="http://schemas.microsoft.com/office/drawing/2014/main" id="{0A3AB4BE-9CFA-464E-9C42-7F30E2C1BD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5" name="Line 30">
                  <a:extLst>
                    <a:ext uri="{FF2B5EF4-FFF2-40B4-BE49-F238E27FC236}">
                      <a16:creationId xmlns:a16="http://schemas.microsoft.com/office/drawing/2014/main" id="{6F71C692-620D-7F45-A56B-29010E6B52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6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6" name="Line 31">
                  <a:extLst>
                    <a:ext uri="{FF2B5EF4-FFF2-40B4-BE49-F238E27FC236}">
                      <a16:creationId xmlns:a16="http://schemas.microsoft.com/office/drawing/2014/main" id="{97125EB5-D371-C645-BCC4-80703DA90D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8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07" name="Line 32">
                  <a:extLst>
                    <a:ext uri="{FF2B5EF4-FFF2-40B4-BE49-F238E27FC236}">
                      <a16:creationId xmlns:a16="http://schemas.microsoft.com/office/drawing/2014/main" id="{A7D53FCC-0C7C-4749-A12F-A929FA4336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1979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5493" name="Text Box 33">
              <a:extLst>
                <a:ext uri="{FF2B5EF4-FFF2-40B4-BE49-F238E27FC236}">
                  <a16:creationId xmlns:a16="http://schemas.microsoft.com/office/drawing/2014/main" id="{60FDFA7E-5F2D-5E4E-A5DD-1AFBEAFE3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527"/>
              <a:ext cx="42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400" b="0"/>
            </a:p>
          </p:txBody>
        </p:sp>
        <p:sp>
          <p:nvSpPr>
            <p:cNvPr id="15494" name="Text Box 34">
              <a:extLst>
                <a:ext uri="{FF2B5EF4-FFF2-40B4-BE49-F238E27FC236}">
                  <a16:creationId xmlns:a16="http://schemas.microsoft.com/office/drawing/2014/main" id="{8999058E-F07C-5E4E-BFA6-7CB98B131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696"/>
              <a:ext cx="349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fr-FR" altLang="fr-FR" sz="1400" b="0"/>
            </a:p>
          </p:txBody>
        </p:sp>
        <p:sp>
          <p:nvSpPr>
            <p:cNvPr id="15495" name="Text Box 35">
              <a:extLst>
                <a:ext uri="{FF2B5EF4-FFF2-40B4-BE49-F238E27FC236}">
                  <a16:creationId xmlns:a16="http://schemas.microsoft.com/office/drawing/2014/main" id="{74AFD775-2D6B-864F-B2DB-C967FA7E9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606"/>
              <a:ext cx="39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sz="1400" b="0"/>
                <a:t>0 1 2 3 4 5 6 ....</a:t>
              </a:r>
            </a:p>
          </p:txBody>
        </p:sp>
        <p:sp>
          <p:nvSpPr>
            <p:cNvPr id="15496" name="Line 37">
              <a:extLst>
                <a:ext uri="{FF2B5EF4-FFF2-40B4-BE49-F238E27FC236}">
                  <a16:creationId xmlns:a16="http://schemas.microsoft.com/office/drawing/2014/main" id="{083C9422-BFC9-0047-B499-40FAFC1A4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" y="110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97" name="Text Box 38">
              <a:extLst>
                <a:ext uri="{FF2B5EF4-FFF2-40B4-BE49-F238E27FC236}">
                  <a16:creationId xmlns:a16="http://schemas.microsoft.com/office/drawing/2014/main" id="{6D65282D-FC01-8E48-94E3-D294B5D01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101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/>
                <a:t>dt</a:t>
              </a:r>
            </a:p>
          </p:txBody>
        </p:sp>
      </p:grpSp>
      <p:graphicFrame>
        <p:nvGraphicFramePr>
          <p:cNvPr id="89261" name="Group 173">
            <a:extLst>
              <a:ext uri="{FF2B5EF4-FFF2-40B4-BE49-F238E27FC236}">
                <a16:creationId xmlns:a16="http://schemas.microsoft.com/office/drawing/2014/main" id="{6142C8BA-17CD-D846-9608-0FF2834FB76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851275" y="1484313"/>
          <a:ext cx="4687888" cy="5181600"/>
        </p:xfrm>
        <a:graphic>
          <a:graphicData uri="http://schemas.openxmlformats.org/drawingml/2006/table">
            <a:tbl>
              <a:tblPr/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3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87" name="Text Box 168">
            <a:extLst>
              <a:ext uri="{FF2B5EF4-FFF2-40B4-BE49-F238E27FC236}">
                <a16:creationId xmlns:a16="http://schemas.microsoft.com/office/drawing/2014/main" id="{489C18D0-E5BF-844C-88F1-46BDBCF87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720850"/>
            <a:ext cx="15811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In 2D or more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ex: </a:t>
            </a:r>
            <a:br>
              <a:rPr lang="fr-FR" altLang="fr-FR">
                <a:solidFill>
                  <a:schemeClr val="accent2"/>
                </a:solidFill>
              </a:rPr>
            </a:br>
            <a:endParaRPr lang="fr-FR" altLang="fr-FR">
              <a:solidFill>
                <a:schemeClr val="accent2"/>
              </a:solidFill>
            </a:endParaRPr>
          </a:p>
        </p:txBody>
      </p:sp>
      <p:graphicFrame>
        <p:nvGraphicFramePr>
          <p:cNvPr id="15488" name="Object 169">
            <a:extLst>
              <a:ext uri="{FF2B5EF4-FFF2-40B4-BE49-F238E27FC236}">
                <a16:creationId xmlns:a16="http://schemas.microsoft.com/office/drawing/2014/main" id="{D2526C98-B6A7-A848-9100-16B88E1DF1B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39750" y="2924175"/>
          <a:ext cx="2376488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05500" imgH="9652000" progId="Equation.3">
                  <p:embed/>
                </p:oleObj>
              </mc:Choice>
              <mc:Fallback>
                <p:oleObj name="Equation" r:id="rId2" imgW="31305500" imgH="9652000" progId="Equation.3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924175"/>
                        <a:ext cx="2376488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89" name="Text Box 174">
            <a:extLst>
              <a:ext uri="{FF2B5EF4-FFF2-40B4-BE49-F238E27FC236}">
                <a16:creationId xmlns:a16="http://schemas.microsoft.com/office/drawing/2014/main" id="{89CFA221-A87A-944F-826D-EB0025A9E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288" y="207963"/>
            <a:ext cx="172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Time Grid</a:t>
            </a:r>
          </a:p>
        </p:txBody>
      </p:sp>
      <p:sp>
        <p:nvSpPr>
          <p:cNvPr id="15490" name="Text Box 176">
            <a:extLst>
              <a:ext uri="{FF2B5EF4-FFF2-40B4-BE49-F238E27FC236}">
                <a16:creationId xmlns:a16="http://schemas.microsoft.com/office/drawing/2014/main" id="{6B315671-C4E7-1B4B-9266-4492A153F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052513"/>
            <a:ext cx="169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Space Grid</a:t>
            </a:r>
          </a:p>
        </p:txBody>
      </p:sp>
      <p:sp>
        <p:nvSpPr>
          <p:cNvPr id="15491" name="Text Box 177">
            <a:extLst>
              <a:ext uri="{FF2B5EF4-FFF2-40B4-BE49-F238E27FC236}">
                <a16:creationId xmlns:a16="http://schemas.microsoft.com/office/drawing/2014/main" id="{042D6A30-0E10-D54C-A224-7CADF706A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881438"/>
            <a:ext cx="297068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 </a:t>
            </a:r>
            <a:r>
              <a:rPr lang="fr-FR" altLang="fr-FR" b="0" err="1"/>
              <a:t>fact</a:t>
            </a:r>
            <a:r>
              <a:rPr lang="fr-FR" altLang="fr-FR" b="0"/>
              <a:t>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make</a:t>
            </a:r>
            <a:r>
              <a:rPr lang="fr-FR" altLang="fr-FR" b="0"/>
              <a:t> a 3D </a:t>
            </a:r>
            <a:r>
              <a:rPr lang="fr-FR" altLang="fr-FR" b="0" err="1"/>
              <a:t>grid</a:t>
            </a:r>
            <a:br>
              <a:rPr lang="fr-FR" altLang="fr-FR" b="0"/>
            </a:br>
            <a:r>
              <a:rPr lang="fr-FR" altLang="fr-FR" b="0"/>
              <a:t>(2D </a:t>
            </a:r>
            <a:r>
              <a:rPr lang="fr-FR" altLang="fr-FR" b="0" err="1"/>
              <a:t>space</a:t>
            </a:r>
            <a:r>
              <a:rPr lang="fr-FR" altLang="fr-FR" b="0"/>
              <a:t> + time 1D)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U</a:t>
            </a:r>
            <a:r>
              <a:rPr lang="fr-FR" altLang="fr-FR" b="0" baseline="-25000" err="1"/>
              <a:t>i</a:t>
            </a:r>
            <a:r>
              <a:rPr lang="fr-FR" altLang="fr-FR" b="0" baseline="-25000"/>
              <a:t>, j, k</a:t>
            </a:r>
            <a:r>
              <a:rPr lang="fr-FR" altLang="fr-FR" b="0"/>
              <a:t>= S (</a:t>
            </a:r>
            <a:r>
              <a:rPr lang="fr-FR" altLang="fr-FR" b="0" err="1"/>
              <a:t>neighboring</a:t>
            </a:r>
            <a:r>
              <a:rPr lang="fr-FR" altLang="fr-FR" b="0"/>
              <a:t> </a:t>
            </a:r>
            <a:r>
              <a:rPr lang="fr-FR" altLang="fr-FR" b="0" err="1"/>
              <a:t>cells</a:t>
            </a:r>
            <a:r>
              <a:rPr lang="fr-FR" altLang="fr-FR" b="0"/>
              <a:t>)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numéro de diapositive 5">
            <a:extLst>
              <a:ext uri="{FF2B5EF4-FFF2-40B4-BE49-F238E27FC236}">
                <a16:creationId xmlns:a16="http://schemas.microsoft.com/office/drawing/2014/main" id="{79A4BFC1-5D1C-3146-B908-62435BF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15</a:t>
            </a: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B4BEC38C-72A0-A64C-B8BB-3F650097A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1287463"/>
            <a:ext cx="842974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 u="sng"/>
              <a:t>For </a:t>
            </a:r>
            <a:r>
              <a:rPr lang="fr-FR" altLang="fr-FR" sz="2400" b="0" u="sng" err="1"/>
              <a:t>now</a:t>
            </a:r>
            <a:r>
              <a:rPr lang="fr-FR" altLang="fr-FR" sz="2400" b="0" u="sng"/>
              <a:t> </a:t>
            </a:r>
          </a:p>
          <a:p>
            <a:pPr eaLnBrk="1" hangingPunct="1"/>
            <a:endParaRPr lang="fr-FR" altLang="fr-FR" sz="2400" b="0" u="sng"/>
          </a:p>
          <a:p>
            <a:pPr eaLnBrk="1" hangingPunct="1"/>
            <a:endParaRPr lang="fr-FR" altLang="fr-FR" sz="2400" b="0" u="sng"/>
          </a:p>
          <a:p>
            <a:pPr eaLnBrk="1" hangingPunct="1"/>
            <a:r>
              <a:rPr lang="fr-FR" altLang="fr-FR" sz="2400" b="0" err="1"/>
              <a:t>we</a:t>
            </a:r>
            <a:r>
              <a:rPr lang="fr-FR" altLang="fr-FR" sz="2400" b="0"/>
              <a:t> are </a:t>
            </a:r>
            <a:r>
              <a:rPr lang="fr-FR" altLang="fr-FR" sz="2400" b="0" err="1"/>
              <a:t>only</a:t>
            </a:r>
            <a:r>
              <a:rPr lang="fr-FR" altLang="fr-FR" sz="2400" b="0"/>
              <a:t> </a:t>
            </a:r>
            <a:r>
              <a:rPr lang="fr-FR" altLang="fr-FR" sz="2400" b="0" err="1"/>
              <a:t>interested</a:t>
            </a:r>
            <a:r>
              <a:rPr lang="fr-FR" altLang="fr-FR" sz="2400" b="0"/>
              <a:t> by </a:t>
            </a:r>
            <a:r>
              <a:rPr lang="fr-FR" altLang="fr-FR" sz="2400" b="0" err="1"/>
              <a:t>Ordinary</a:t>
            </a:r>
            <a:r>
              <a:rPr lang="fr-FR" altLang="fr-FR" sz="2400" b="0"/>
              <a:t> </a:t>
            </a:r>
            <a:r>
              <a:rPr lang="fr-FR" altLang="fr-FR" sz="2400" b="0" err="1"/>
              <a:t>Diferential</a:t>
            </a:r>
            <a:r>
              <a:rPr lang="fr-FR" altLang="fr-FR" sz="2400" b="0"/>
              <a:t> Equations:</a:t>
            </a:r>
          </a:p>
          <a:p>
            <a:pPr eaLnBrk="1" hangingPunct="1"/>
            <a:endParaRPr lang="fr-FR" altLang="fr-FR" sz="2400" b="0"/>
          </a:p>
          <a:p>
            <a:pPr eaLnBrk="1" hangingPunct="1"/>
            <a:r>
              <a:rPr lang="fr-FR" altLang="fr-FR" sz="2400" b="0">
                <a:solidFill>
                  <a:srgbClr val="FF0000"/>
                </a:solidFill>
              </a:rPr>
              <a:t>ODE</a:t>
            </a:r>
            <a:br>
              <a:rPr lang="fr-FR" altLang="fr-FR" sz="2400" b="0"/>
            </a:br>
            <a:endParaRPr lang="fr-FR" altLang="fr-FR" sz="2400" b="0"/>
          </a:p>
          <a:p>
            <a:pPr eaLnBrk="1" hangingPunct="1"/>
            <a:r>
              <a:rPr lang="fr-FR" altLang="fr-FR" sz="2400" b="0" err="1"/>
              <a:t>Differential</a:t>
            </a:r>
            <a:r>
              <a:rPr lang="fr-FR" altLang="fr-FR" sz="2400" b="0"/>
              <a:t> </a:t>
            </a:r>
            <a:r>
              <a:rPr lang="fr-FR" altLang="fr-FR" sz="2400" b="0" err="1"/>
              <a:t>equations</a:t>
            </a:r>
            <a:r>
              <a:rPr lang="fr-FR" altLang="fr-FR" sz="2400" b="0"/>
              <a:t> </a:t>
            </a:r>
            <a:r>
              <a:rPr lang="fr-FR" altLang="fr-FR" sz="2400" b="0" err="1"/>
              <a:t>that</a:t>
            </a:r>
            <a:r>
              <a:rPr lang="fr-FR" altLang="fr-FR" sz="2400" b="0"/>
              <a:t> </a:t>
            </a:r>
            <a:r>
              <a:rPr lang="fr-FR" altLang="fr-FR" sz="2400" b="0" err="1"/>
              <a:t>dependi</a:t>
            </a:r>
            <a:r>
              <a:rPr lang="fr-FR" altLang="fr-FR" sz="2400" b="0"/>
              <a:t> </a:t>
            </a:r>
            <a:r>
              <a:rPr lang="fr-FR" altLang="fr-FR" sz="2400" b="0" err="1"/>
              <a:t>only</a:t>
            </a:r>
            <a:r>
              <a:rPr lang="fr-FR" altLang="fr-FR" sz="2400" b="0"/>
              <a:t> on ONE  </a:t>
            </a:r>
            <a:r>
              <a:rPr lang="fr-FR" altLang="fr-FR" sz="2400" b="0" err="1"/>
              <a:t>parameter</a:t>
            </a:r>
            <a:r>
              <a:rPr lang="fr-FR" altLang="fr-FR" sz="2400" b="0"/>
              <a:t> !</a:t>
            </a:r>
          </a:p>
          <a:p>
            <a:pPr eaLnBrk="1" hangingPunct="1"/>
            <a:endParaRPr lang="fr-FR" altLang="fr-FR" sz="2400" b="0"/>
          </a:p>
          <a:p>
            <a:pPr eaLnBrk="1" hangingPunct="1"/>
            <a:r>
              <a:rPr lang="fr-FR" altLang="fr-FR" sz="2400" b="0"/>
              <a:t>(</a:t>
            </a:r>
            <a:r>
              <a:rPr lang="fr-FR" altLang="fr-FR" sz="2400" b="0" err="1"/>
              <a:t>only</a:t>
            </a:r>
            <a:r>
              <a:rPr lang="fr-FR" altLang="fr-FR" sz="2400" b="0"/>
              <a:t> one </a:t>
            </a:r>
            <a:r>
              <a:rPr lang="fr-FR" altLang="fr-FR" sz="2400" b="0" err="1"/>
              <a:t>parameter</a:t>
            </a:r>
            <a:r>
              <a:rPr lang="fr-FR" altLang="fr-FR" sz="2400" b="0"/>
              <a:t> at the </a:t>
            </a:r>
            <a:r>
              <a:rPr lang="fr-FR" altLang="fr-FR" sz="2400" b="0" err="1"/>
              <a:t>denominator</a:t>
            </a:r>
            <a:r>
              <a:rPr lang="fr-FR" altLang="fr-FR" sz="2400" b="0"/>
              <a:t> of the </a:t>
            </a:r>
            <a:r>
              <a:rPr lang="fr-FR" altLang="fr-FR" sz="2400" b="0" err="1"/>
              <a:t>derivative</a:t>
            </a:r>
            <a:r>
              <a:rPr lang="fr-FR" altLang="fr-FR" sz="2400" b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F11189-6A77-2842-B031-E58274AE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9B43-1A53-C64A-8E17-0DAFA13CFFE9}" type="slidenum">
              <a:rPr lang="fr-FR" altLang="fr-FR" smtClean="0"/>
              <a:pPr/>
              <a:t>19</a:t>
            </a:fld>
            <a:endParaRPr lang="fr-FR" alt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208DF7-460A-7045-AF46-F1F1F5C62147}"/>
              </a:ext>
            </a:extLst>
          </p:cNvPr>
          <p:cNvSpPr txBox="1"/>
          <p:nvPr/>
        </p:nvSpPr>
        <p:spPr>
          <a:xfrm>
            <a:off x="539552" y="548680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 ODEs: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4DC1693D-8257-0348-AC41-C2750BA4A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16406"/>
              </p:ext>
            </p:extLst>
          </p:nvPr>
        </p:nvGraphicFramePr>
        <p:xfrm>
          <a:off x="3148806" y="548680"/>
          <a:ext cx="17907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61400" imgH="9652000" progId="Equation.3">
                  <p:embed/>
                </p:oleObj>
              </mc:Choice>
              <mc:Fallback>
                <p:oleObj name="Equation" r:id="rId2" imgW="21361400" imgH="9652000" progId="Equation.3">
                  <p:embed/>
                  <p:pic>
                    <p:nvPicPr>
                      <p:cNvPr id="3076" name="Object 3">
                        <a:extLst>
                          <a:ext uri="{FF2B5EF4-FFF2-40B4-BE49-F238E27FC236}">
                            <a16:creationId xmlns:a16="http://schemas.microsoft.com/office/drawing/2014/main" id="{037F39C7-F078-6241-94CD-A0F2298DA2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806" y="548680"/>
                        <a:ext cx="17907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406F47F9-74AD-F947-882B-A90B74287040}"/>
              </a:ext>
            </a:extLst>
          </p:cNvPr>
          <p:cNvSpPr txBox="1"/>
          <p:nvPr/>
        </p:nvSpPr>
        <p:spPr>
          <a:xfrm>
            <a:off x="539552" y="3933056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These are NOT ODEs (they are PDE in fact):</a:t>
            </a:r>
          </a:p>
          <a:p>
            <a:endParaRPr lang="en-US"/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893B60BA-8520-424F-86FF-A6859DC314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490800"/>
              </p:ext>
            </p:extLst>
          </p:nvPr>
        </p:nvGraphicFramePr>
        <p:xfrm>
          <a:off x="1187624" y="4579387"/>
          <a:ext cx="25923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845000" imgH="9652000" progId="Equation.3">
                  <p:embed/>
                </p:oleObj>
              </mc:Choice>
              <mc:Fallback>
                <p:oleObj name="Equation" r:id="rId4" imgW="29845000" imgH="9652000" progId="Equation.3">
                  <p:embed/>
                  <p:pic>
                    <p:nvPicPr>
                      <p:cNvPr id="5127" name="Object 6">
                        <a:extLst>
                          <a:ext uri="{FF2B5EF4-FFF2-40B4-BE49-F238E27FC236}">
                            <a16:creationId xmlns:a16="http://schemas.microsoft.com/office/drawing/2014/main" id="{B5D2515A-35BC-0B40-BACB-B69E0A592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579387"/>
                        <a:ext cx="25923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73F550B-879A-C047-84F4-C584886E74A0}"/>
                  </a:ext>
                </a:extLst>
              </p:cNvPr>
              <p:cNvSpPr txBox="1"/>
              <p:nvPr/>
            </p:nvSpPr>
            <p:spPr>
              <a:xfrm>
                <a:off x="3148806" y="1844824"/>
                <a:ext cx="1329210" cy="618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𝒅𝑷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𝒅𝒛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73F550B-879A-C047-84F4-C584886E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806" y="1844824"/>
                <a:ext cx="1329210" cy="618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3E510BEE-AE81-E044-A4D9-1368EEAB5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97528"/>
              </p:ext>
            </p:extLst>
          </p:nvPr>
        </p:nvGraphicFramePr>
        <p:xfrm>
          <a:off x="1150858" y="5450697"/>
          <a:ext cx="28400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305500" imgH="9652000" progId="Equation.3">
                  <p:embed/>
                </p:oleObj>
              </mc:Choice>
              <mc:Fallback>
                <p:oleObj name="Equation" r:id="rId7" imgW="31305500" imgH="9652000" progId="Equation.3">
                  <p:embed/>
                  <p:pic>
                    <p:nvPicPr>
                      <p:cNvPr id="9221" name="Object 4">
                        <a:extLst>
                          <a:ext uri="{FF2B5EF4-FFF2-40B4-BE49-F238E27FC236}">
                            <a16:creationId xmlns:a16="http://schemas.microsoft.com/office/drawing/2014/main" id="{479B4C5A-CE9E-5C43-9CC0-E71F8AEF4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858" y="5450697"/>
                        <a:ext cx="2840038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AE6FF04C-6E13-D9D1-3455-D96A0E9559F3}"/>
              </a:ext>
            </a:extLst>
          </p:cNvPr>
          <p:cNvSpPr txBox="1"/>
          <p:nvPr/>
        </p:nvSpPr>
        <p:spPr>
          <a:xfrm>
            <a:off x="6012160" y="764704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Why</a:t>
            </a:r>
            <a:r>
              <a:rPr lang="fr-FR"/>
              <a:t> ? </a:t>
            </a:r>
            <a:r>
              <a:rPr lang="fr-FR" err="1"/>
              <a:t>Because</a:t>
            </a:r>
            <a:r>
              <a:rPr lang="fr-FR"/>
              <a:t> </a:t>
            </a:r>
            <a:r>
              <a:rPr lang="fr-FR" err="1"/>
              <a:t>only</a:t>
            </a:r>
            <a:endParaRPr lang="fr-FR"/>
          </a:p>
          <a:p>
            <a:r>
              <a:rPr lang="fr-FR"/>
              <a:t>One </a:t>
            </a:r>
            <a:r>
              <a:rPr lang="fr-FR" err="1"/>
              <a:t>parameter</a:t>
            </a:r>
            <a:r>
              <a:rPr lang="fr-FR"/>
              <a:t> (</a:t>
            </a:r>
            <a:r>
              <a:rPr lang="fr-FR" err="1"/>
              <a:t>t</a:t>
            </a:r>
            <a:r>
              <a:rPr lang="fr-FR"/>
              <a:t> or z)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CA9E1F-9612-E549-2782-3B5B13E4A323}"/>
              </a:ext>
            </a:extLst>
          </p:cNvPr>
          <p:cNvSpPr txBox="1"/>
          <p:nvPr/>
        </p:nvSpPr>
        <p:spPr>
          <a:xfrm>
            <a:off x="6049605" y="3908474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Why</a:t>
            </a:r>
            <a:r>
              <a:rPr lang="fr-FR"/>
              <a:t> ? </a:t>
            </a:r>
            <a:r>
              <a:rPr lang="fr-FR" err="1"/>
              <a:t>Because</a:t>
            </a:r>
            <a:r>
              <a:rPr lang="fr-FR"/>
              <a:t> </a:t>
            </a:r>
            <a:br>
              <a:rPr lang="fr-FR"/>
            </a:br>
            <a:r>
              <a:rPr lang="fr-FR"/>
              <a:t>&gt; 1 </a:t>
            </a:r>
            <a:r>
              <a:rPr lang="fr-FR" err="1"/>
              <a:t>parameter</a:t>
            </a:r>
            <a:r>
              <a:rPr lang="fr-FR"/>
              <a:t> (2 in </a:t>
            </a:r>
            <a:r>
              <a:rPr lang="fr-FR" err="1"/>
              <a:t>fact</a:t>
            </a:r>
            <a:r>
              <a:rPr lang="fr-FR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9F3396-C1B5-7A7B-89AF-DF57CBDA8B77}"/>
              </a:ext>
            </a:extLst>
          </p:cNvPr>
          <p:cNvSpPr txBox="1"/>
          <p:nvPr/>
        </p:nvSpPr>
        <p:spPr>
          <a:xfrm>
            <a:off x="4478016" y="28529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212578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ce réservé du numéro de diapositive 5">
            <a:extLst>
              <a:ext uri="{FF2B5EF4-FFF2-40B4-BE49-F238E27FC236}">
                <a16:creationId xmlns:a16="http://schemas.microsoft.com/office/drawing/2014/main" id="{BE38AC66-3258-3F45-BF90-5B8099FC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</a:t>
            </a:r>
          </a:p>
        </p:txBody>
      </p:sp>
      <p:sp>
        <p:nvSpPr>
          <p:cNvPr id="3075" name="Text Box 2">
            <a:extLst>
              <a:ext uri="{FF2B5EF4-FFF2-40B4-BE49-F238E27FC236}">
                <a16:creationId xmlns:a16="http://schemas.microsoft.com/office/drawing/2014/main" id="{1B44AB38-9B81-394A-ACD5-155F4FC6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50938"/>
            <a:ext cx="775084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 err="1">
                <a:solidFill>
                  <a:schemeClr val="accent2"/>
                </a:solidFill>
              </a:rPr>
              <a:t>Dynamical</a:t>
            </a:r>
            <a:r>
              <a:rPr lang="fr-FR" altLang="fr-FR" sz="2400" b="0">
                <a:solidFill>
                  <a:schemeClr val="accent2"/>
                </a:solidFill>
              </a:rPr>
              <a:t> </a:t>
            </a:r>
            <a:r>
              <a:rPr lang="fr-FR" altLang="fr-FR" sz="2400" b="0" err="1">
                <a:solidFill>
                  <a:schemeClr val="accent2"/>
                </a:solidFill>
              </a:rPr>
              <a:t>systems</a:t>
            </a:r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evolution</a:t>
            </a:r>
            <a:r>
              <a:rPr lang="fr-FR" altLang="fr-FR" b="0"/>
              <a:t> of </a:t>
            </a:r>
            <a:r>
              <a:rPr lang="fr-FR" altLang="fr-FR" b="0" err="1"/>
              <a:t>dynamical</a:t>
            </a:r>
            <a:r>
              <a:rPr lang="fr-FR" altLang="fr-FR" b="0"/>
              <a:t> </a:t>
            </a:r>
            <a:r>
              <a:rPr lang="fr-FR" altLang="fr-FR" b="0" err="1"/>
              <a:t>systems</a:t>
            </a:r>
            <a:r>
              <a:rPr lang="fr-FR" altLang="fr-FR" b="0"/>
              <a:t> are </a:t>
            </a:r>
            <a:r>
              <a:rPr lang="fr-FR" altLang="fr-FR" b="0" err="1"/>
              <a:t>governed</a:t>
            </a:r>
            <a:r>
              <a:rPr lang="fr-FR" altLang="fr-FR" b="0"/>
              <a:t> by </a:t>
            </a:r>
            <a:r>
              <a:rPr lang="fr-FR" altLang="fr-FR" b="0" i="1" err="1"/>
              <a:t>Differential</a:t>
            </a:r>
            <a:r>
              <a:rPr lang="fr-FR" altLang="fr-FR" b="0" i="1"/>
              <a:t> </a:t>
            </a:r>
            <a:r>
              <a:rPr lang="fr-FR" altLang="fr-FR" b="0" i="1" err="1"/>
              <a:t>equations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 </a:t>
            </a:r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 err="1"/>
              <a:t>Fall</a:t>
            </a:r>
            <a:r>
              <a:rPr lang="fr-FR" altLang="fr-FR" b="0"/>
              <a:t> of a body: 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 err="1"/>
              <a:t>Planetary</a:t>
            </a:r>
            <a:r>
              <a:rPr lang="fr-FR" altLang="fr-FR" b="0"/>
              <a:t> motion:</a:t>
            </a:r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 err="1"/>
              <a:t>Heat</a:t>
            </a:r>
            <a:r>
              <a:rPr lang="fr-FR" altLang="fr-FR" b="0"/>
              <a:t> </a:t>
            </a:r>
            <a:r>
              <a:rPr lang="fr-FR" altLang="fr-FR" b="0" err="1"/>
              <a:t>transfer</a:t>
            </a:r>
            <a:r>
              <a:rPr lang="fr-FR" altLang="fr-FR" b="0"/>
              <a:t> :</a:t>
            </a:r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 err="1"/>
              <a:t>Wave</a:t>
            </a:r>
            <a:r>
              <a:rPr lang="fr-FR" altLang="fr-FR" b="0"/>
              <a:t> Equation </a:t>
            </a:r>
            <a:r>
              <a:rPr lang="fr-FR" altLang="fr-FR" b="0" err="1"/>
              <a:t>etc</a:t>
            </a:r>
            <a:r>
              <a:rPr lang="fr-FR" altLang="fr-FR" b="0"/>
              <a:t> ...: </a:t>
            </a:r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 err="1"/>
              <a:t>Etc</a:t>
            </a:r>
            <a:r>
              <a:rPr lang="fr-FR" altLang="fr-FR" b="0"/>
              <a:t> ...</a:t>
            </a:r>
          </a:p>
          <a:p>
            <a:pPr eaLnBrk="1" hangingPunct="1">
              <a:buFontTx/>
              <a:buChar char="•"/>
            </a:pPr>
            <a:endParaRPr lang="fr-FR" altLang="fr-FR" b="0"/>
          </a:p>
        </p:txBody>
      </p:sp>
      <p:graphicFrame>
        <p:nvGraphicFramePr>
          <p:cNvPr id="3076" name="Object 3">
            <a:extLst>
              <a:ext uri="{FF2B5EF4-FFF2-40B4-BE49-F238E27FC236}">
                <a16:creationId xmlns:a16="http://schemas.microsoft.com/office/drawing/2014/main" id="{037F39C7-F078-6241-94CD-A0F2298DA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64372"/>
              </p:ext>
            </p:extLst>
          </p:nvPr>
        </p:nvGraphicFramePr>
        <p:xfrm>
          <a:off x="3448383" y="2601118"/>
          <a:ext cx="17907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61400" imgH="9652000" progId="Equation.3">
                  <p:embed/>
                </p:oleObj>
              </mc:Choice>
              <mc:Fallback>
                <p:oleObj name="Equation" r:id="rId2" imgW="21361400" imgH="9652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383" y="2601118"/>
                        <a:ext cx="17907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4">
            <a:extLst>
              <a:ext uri="{FF2B5EF4-FFF2-40B4-BE49-F238E27FC236}">
                <a16:creationId xmlns:a16="http://schemas.microsoft.com/office/drawing/2014/main" id="{7ADD766C-F972-5B4C-A14A-D3052F7332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2388" y="3527425"/>
          <a:ext cx="21542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84500" imgH="11112500" progId="Equation.3">
                  <p:embed/>
                </p:oleObj>
              </mc:Choice>
              <mc:Fallback>
                <p:oleObj name="Equation" r:id="rId4" imgW="283845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3527425"/>
                        <a:ext cx="215423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5">
            <a:extLst>
              <a:ext uri="{FF2B5EF4-FFF2-40B4-BE49-F238E27FC236}">
                <a16:creationId xmlns:a16="http://schemas.microsoft.com/office/drawing/2014/main" id="{573047B0-E3C0-F04D-9CE9-B0A61709CD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4575" y="4381500"/>
          <a:ext cx="25923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845000" imgH="9652000" progId="Equation.3">
                  <p:embed/>
                </p:oleObj>
              </mc:Choice>
              <mc:Fallback>
                <p:oleObj name="Equation" r:id="rId6" imgW="298450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4381500"/>
                        <a:ext cx="25923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6">
            <a:extLst>
              <a:ext uri="{FF2B5EF4-FFF2-40B4-BE49-F238E27FC236}">
                <a16:creationId xmlns:a16="http://schemas.microsoft.com/office/drawing/2014/main" id="{DFDA7527-66EB-614E-BB7D-624D16B4C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7575" y="5453063"/>
          <a:ext cx="27193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305500" imgH="9652000" progId="Equation.3">
                  <p:embed/>
                </p:oleObj>
              </mc:Choice>
              <mc:Fallback>
                <p:oleObj name="Equation" r:id="rId8" imgW="31305500" imgH="9652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75" y="5453063"/>
                        <a:ext cx="27193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Text Box 7">
            <a:extLst>
              <a:ext uri="{FF2B5EF4-FFF2-40B4-BE49-F238E27FC236}">
                <a16:creationId xmlns:a16="http://schemas.microsoft.com/office/drawing/2014/main" id="{A8C33AEB-BD80-C148-BF3E-46DF5473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23863"/>
            <a:ext cx="45833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1. Classification of </a:t>
            </a:r>
            <a:r>
              <a:rPr lang="fr-FR" altLang="fr-FR" err="1"/>
              <a:t>differential</a:t>
            </a:r>
            <a:r>
              <a:rPr lang="fr-FR" altLang="fr-FR"/>
              <a:t> </a:t>
            </a:r>
            <a:r>
              <a:rPr lang="fr-FR" altLang="fr-FR" err="1"/>
              <a:t>equations</a:t>
            </a:r>
            <a:endParaRPr lang="fr-FR" alt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>
            <a:extLst>
              <a:ext uri="{FF2B5EF4-FFF2-40B4-BE49-F238E27FC236}">
                <a16:creationId xmlns:a16="http://schemas.microsoft.com/office/drawing/2014/main" id="{68BAF174-BBDB-F942-9236-9653E621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16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A5C16B6-0D9C-AA43-9323-EE44A7761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765175"/>
            <a:ext cx="1838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U</a:t>
            </a:r>
            <a:r>
              <a:rPr lang="fr-FR" altLang="fr-FR" baseline="-25000"/>
              <a:t>n + 1</a:t>
            </a:r>
            <a:r>
              <a:rPr lang="fr-FR" altLang="fr-FR"/>
              <a:t>= S (U</a:t>
            </a:r>
            <a:r>
              <a:rPr lang="fr-FR" altLang="fr-FR" baseline="-25000"/>
              <a:t>n</a:t>
            </a:r>
            <a:r>
              <a:rPr lang="fr-FR" altLang="fr-FR"/>
              <a:t>, </a:t>
            </a:r>
            <a:r>
              <a:rPr lang="fr-FR" altLang="fr-FR" err="1"/>
              <a:t>t</a:t>
            </a:r>
            <a:r>
              <a:rPr lang="fr-FR" altLang="fr-FR" baseline="-25000" err="1"/>
              <a:t>n</a:t>
            </a:r>
            <a:r>
              <a:rPr lang="fr-FR" altLang="fr-FR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12" name="Text Box 3">
                <a:extLst>
                  <a:ext uri="{FF2B5EF4-FFF2-40B4-BE49-F238E27FC236}">
                    <a16:creationId xmlns:a16="http://schemas.microsoft.com/office/drawing/2014/main" id="{2FF43DC2-2E89-8543-ABB2-5BA3EA2081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1196752"/>
                <a:ext cx="8161209" cy="61827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fr-FR" altLang="fr-FR" b="0"/>
                  <a:t>So the </a:t>
                </a:r>
                <a:r>
                  <a:rPr lang="fr-FR" altLang="fr-FR" b="0" err="1"/>
                  <a:t>differential</a:t>
                </a:r>
                <a:r>
                  <a:rPr lang="fr-FR" altLang="fr-FR" b="0"/>
                  <a:t> </a:t>
                </a:r>
                <a:r>
                  <a:rPr lang="fr-FR" altLang="fr-FR" b="0" err="1"/>
                  <a:t>equation</a:t>
                </a:r>
                <a:r>
                  <a:rPr lang="fr-FR" altLang="fr-FR" b="0"/>
                  <a:t> </a:t>
                </a:r>
                <a:r>
                  <a:rPr lang="fr-FR" altLang="fr-FR" b="0" err="1"/>
                  <a:t>is</a:t>
                </a:r>
                <a:r>
                  <a:rPr lang="fr-FR" altLang="fr-FR" b="0"/>
                  <a:t> </a:t>
                </a:r>
                <a:r>
                  <a:rPr lang="fr-FR" altLang="fr-FR" b="0" u="sng" err="1"/>
                  <a:t>solved</a:t>
                </a:r>
                <a:r>
                  <a:rPr lang="fr-FR" altLang="fr-FR" b="0" u="sng"/>
                  <a:t> </a:t>
                </a:r>
                <a:r>
                  <a:rPr lang="fr-FR" altLang="fr-FR" b="0" u="sng" err="1"/>
                  <a:t>step</a:t>
                </a:r>
                <a:r>
                  <a:rPr lang="fr-FR" altLang="fr-FR" b="0" u="sng"/>
                  <a:t> by </a:t>
                </a:r>
                <a:r>
                  <a:rPr lang="fr-FR" altLang="fr-FR" b="0" u="sng" err="1"/>
                  <a:t>step</a:t>
                </a:r>
                <a:r>
                  <a:rPr lang="fr-FR" altLang="fr-FR" b="0" u="sng"/>
                  <a:t> </a:t>
                </a:r>
                <a:br>
                  <a:rPr lang="fr-FR" altLang="fr-FR" b="0"/>
                </a:br>
                <a:r>
                  <a:rPr lang="fr-FR" altLang="fr-FR" b="0" err="1"/>
                  <a:t>from</a:t>
                </a:r>
                <a:r>
                  <a:rPr lang="fr-FR" altLang="fr-FR" b="0"/>
                  <a:t> a </a:t>
                </a:r>
                <a:r>
                  <a:rPr lang="fr-FR" altLang="fr-FR" b="0" err="1"/>
                  <a:t>starting</a:t>
                </a:r>
                <a:r>
                  <a:rPr lang="fr-FR" altLang="fr-FR" b="0"/>
                  <a:t> point (= </a:t>
                </a:r>
                <a:r>
                  <a:rPr lang="fr-FR" altLang="fr-FR" b="0" err="1"/>
                  <a:t>boundary</a:t>
                </a:r>
                <a:r>
                  <a:rPr lang="fr-FR" altLang="fr-FR" b="0"/>
                  <a:t> condition) </a:t>
                </a:r>
                <a:r>
                  <a:rPr lang="fr-FR" altLang="fr-FR" b="0" err="1"/>
                  <a:t>where</a:t>
                </a:r>
                <a:endParaRPr lang="fr-FR" altLang="fr-FR" b="0"/>
              </a:p>
              <a:p>
                <a:pPr eaLnBrk="1" hangingPunct="1"/>
                <a:r>
                  <a:rPr lang="fr-FR" altLang="fr-FR" b="0"/>
                  <a:t>System state </a:t>
                </a:r>
                <a:r>
                  <a:rPr lang="fr-FR" altLang="fr-FR" b="0" err="1"/>
                  <a:t>is</a:t>
                </a:r>
                <a:r>
                  <a:rPr lang="fr-FR" altLang="fr-FR" b="0"/>
                  <a:t> </a:t>
                </a:r>
                <a:r>
                  <a:rPr lang="fr-FR" altLang="fr-FR" b="0" err="1"/>
                  <a:t>known</a:t>
                </a:r>
                <a:r>
                  <a:rPr lang="fr-FR" altLang="fr-FR" b="0"/>
                  <a:t> at </a:t>
                </a:r>
                <a:r>
                  <a:rPr lang="fr-FR" altLang="fr-FR" b="0" err="1"/>
                  <a:t>t</a:t>
                </a:r>
                <a:r>
                  <a:rPr lang="fr-FR" altLang="fr-FR" b="0"/>
                  <a:t> = 0</a:t>
                </a:r>
              </a:p>
              <a:p>
                <a:pPr eaLnBrk="1" hangingPunct="1"/>
                <a:endParaRPr lang="fr-FR" altLang="fr-FR" b="0"/>
              </a:p>
              <a:p>
                <a:pPr eaLnBrk="1" hangingPunct="1"/>
                <a:r>
                  <a:rPr lang="fr-FR" altLang="fr-FR" sz="2200" b="0">
                    <a:solidFill>
                      <a:srgbClr val="FF0000"/>
                    </a:solidFill>
                  </a:rPr>
                  <a:t>The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function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S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is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called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   « solver ». </a:t>
                </a:r>
                <a:br>
                  <a:rPr lang="fr-FR" altLang="fr-FR" sz="2200" b="0">
                    <a:solidFill>
                      <a:srgbClr val="FF0000"/>
                    </a:solidFill>
                  </a:rPr>
                </a:br>
                <a:r>
                  <a:rPr lang="fr-FR" altLang="fr-FR" sz="2200" b="0">
                    <a:solidFill>
                      <a:srgbClr val="FF0000"/>
                    </a:solidFill>
                  </a:rPr>
                  <a:t>It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is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an approximation  of the real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derivative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, f, 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according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  <a:br>
                  <a:rPr lang="fr-FR" altLang="fr-FR" sz="2200" b="0">
                    <a:solidFill>
                      <a:srgbClr val="FF0000"/>
                    </a:solidFill>
                  </a:rPr>
                </a:br>
                <a:r>
                  <a:rPr lang="fr-FR" altLang="fr-FR" sz="2200" b="0">
                    <a:solidFill>
                      <a:srgbClr val="FF0000"/>
                    </a:solidFill>
                  </a:rPr>
                  <a:t>to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equation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: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altLang="fr-F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altLang="fr-F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fr-FR" altLang="fr-FR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altLang="fr-F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eaLnBrk="1" hangingPunct="1"/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fr-FR" altLang="fr-FR" sz="2200" b="0">
                    <a:solidFill>
                      <a:srgbClr val="FF0000"/>
                    </a:solidFill>
                  </a:rPr>
                  <a:t>The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whole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problem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is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to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find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a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function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F :</a:t>
                </a:r>
                <a:br>
                  <a:rPr lang="fr-FR" altLang="fr-FR" sz="2200" b="0">
                    <a:solidFill>
                      <a:srgbClr val="FF0000"/>
                    </a:solidFill>
                  </a:rPr>
                </a:br>
                <a:r>
                  <a:rPr lang="fr-FR" altLang="fr-FR" sz="2200" b="0">
                    <a:solidFill>
                      <a:srgbClr val="FF0000"/>
                    </a:solidFill>
                  </a:rPr>
                  <a:t>* 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accurate</a:t>
                </a:r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fr-FR" altLang="fr-FR" sz="2200" b="0" err="1">
                    <a:solidFill>
                      <a:srgbClr val="FF0000"/>
                    </a:solidFill>
                  </a:rPr>
                  <a:t>fast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</a:p>
              <a:p>
                <a:pPr marL="342900" indent="-342900" eaLnBrk="1" hangingPunct="1">
                  <a:buFont typeface="Arial" panose="020B0604020202020204" pitchFamily="34" charset="0"/>
                  <a:buChar char="•"/>
                </a:pPr>
                <a:r>
                  <a:rPr lang="fr-FR" altLang="fr-FR" sz="2200" b="0" err="1">
                    <a:solidFill>
                      <a:srgbClr val="FF0000"/>
                    </a:solidFill>
                  </a:rPr>
                  <a:t>robust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.</a:t>
                </a:r>
              </a:p>
              <a:p>
                <a:pPr eaLnBrk="1" hangingPunct="1"/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fr-FR" altLang="fr-FR" sz="2200" b="0">
                    <a:solidFill>
                      <a:srgbClr val="FF0000"/>
                    </a:solidFill>
                  </a:rPr>
                  <a:t>The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accuracy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of the solution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depends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on the size of the time</a:t>
                </a:r>
                <a:br>
                  <a:rPr lang="fr-FR" altLang="fr-FR" sz="2200" b="0">
                    <a:solidFill>
                      <a:srgbClr val="FF0000"/>
                    </a:solidFill>
                  </a:rPr>
                </a:br>
                <a:r>
                  <a:rPr lang="fr-FR" altLang="fr-FR" sz="2200" b="0" err="1">
                    <a:solidFill>
                      <a:srgbClr val="FF0000"/>
                    </a:solidFill>
                  </a:rPr>
                  <a:t>step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.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Rapidity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depends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and the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number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of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calculation</a:t>
                </a:r>
                <a:r>
                  <a:rPr lang="fr-FR" altLang="fr-FR" sz="2200" b="0">
                    <a:solidFill>
                      <a:srgbClr val="FF0000"/>
                    </a:solidFill>
                  </a:rPr>
                  <a:t> per </a:t>
                </a:r>
                <a:r>
                  <a:rPr lang="fr-FR" altLang="fr-FR" sz="2200" b="0" err="1">
                    <a:solidFill>
                      <a:srgbClr val="FF0000"/>
                    </a:solidFill>
                  </a:rPr>
                  <a:t>step</a:t>
                </a:r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eaLnBrk="1" hangingPunct="1"/>
                <a:endParaRPr lang="fr-FR" altLang="fr-FR" sz="2200" b="0">
                  <a:solidFill>
                    <a:srgbClr val="FF0000"/>
                  </a:solidFill>
                </a:endParaRPr>
              </a:p>
              <a:p>
                <a:pPr eaLnBrk="1" hangingPunct="1"/>
                <a:endParaRPr lang="fr-FR" altLang="fr-FR" b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412" name="Text Box 3">
                <a:extLst>
                  <a:ext uri="{FF2B5EF4-FFF2-40B4-BE49-F238E27FC236}">
                    <a16:creationId xmlns:a16="http://schemas.microsoft.com/office/drawing/2014/main" id="{2FF43DC2-2E89-8543-ABB2-5BA3EA208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196752"/>
                <a:ext cx="8161209" cy="6182783"/>
              </a:xfrm>
              <a:prstGeom prst="rect">
                <a:avLst/>
              </a:prstGeom>
              <a:blipFill>
                <a:blip r:embed="rId2"/>
                <a:stretch>
                  <a:fillRect l="-971" t="-4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3" name="Text Box 4">
            <a:extLst>
              <a:ext uri="{FF2B5EF4-FFF2-40B4-BE49-F238E27FC236}">
                <a16:creationId xmlns:a16="http://schemas.microsoft.com/office/drawing/2014/main" id="{B5AC8C9C-4365-7948-A08B-B450F8994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5" y="87313"/>
            <a:ext cx="41392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200" b="0"/>
              <a:t>For ODE </a:t>
            </a:r>
            <a:r>
              <a:rPr lang="fr-FR" altLang="fr-FR" sz="2200" b="0" err="1"/>
              <a:t>we</a:t>
            </a:r>
            <a:r>
              <a:rPr lang="fr-FR" altLang="fr-FR" sz="2200" b="0"/>
              <a:t> </a:t>
            </a:r>
            <a:r>
              <a:rPr lang="fr-FR" altLang="fr-FR" sz="2200" b="0" err="1"/>
              <a:t>write</a:t>
            </a:r>
            <a:r>
              <a:rPr lang="fr-FR" altLang="fr-FR" sz="2200" b="0"/>
              <a:t> the </a:t>
            </a:r>
            <a:r>
              <a:rPr lang="fr-FR" altLang="fr-FR" sz="2200" b="0" err="1"/>
              <a:t>following</a:t>
            </a:r>
            <a:r>
              <a:rPr lang="fr-FR" altLang="fr-FR" sz="2200" b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numéro de diapositive 5">
            <a:extLst>
              <a:ext uri="{FF2B5EF4-FFF2-40B4-BE49-F238E27FC236}">
                <a16:creationId xmlns:a16="http://schemas.microsoft.com/office/drawing/2014/main" id="{2822EC49-F2EE-8140-A368-F268CECD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17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99FC62C0-19AF-654C-ADC6-C57C44B4E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1720850"/>
            <a:ext cx="417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2. Example of numerical resolution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numéro de diapositive 4">
            <a:extLst>
              <a:ext uri="{FF2B5EF4-FFF2-40B4-BE49-F238E27FC236}">
                <a16:creationId xmlns:a16="http://schemas.microsoft.com/office/drawing/2014/main" id="{618A8F6A-6458-EB4F-BE7E-94EE29DF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18</a:t>
            </a:r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FBBA4BB3-0C61-BF41-BC53-F703E16A7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280988"/>
            <a:ext cx="441223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1 </a:t>
            </a:r>
            <a:r>
              <a:rPr lang="fr-FR" altLang="fr-FR" err="1">
                <a:solidFill>
                  <a:schemeClr val="accent2"/>
                </a:solidFill>
              </a:rPr>
              <a:t>Movement</a:t>
            </a:r>
            <a:r>
              <a:rPr lang="fr-FR" altLang="fr-FR">
                <a:solidFill>
                  <a:schemeClr val="accent2"/>
                </a:solidFill>
              </a:rPr>
              <a:t> of a </a:t>
            </a:r>
            <a:r>
              <a:rPr lang="fr-FR" altLang="fr-FR" err="1">
                <a:solidFill>
                  <a:schemeClr val="accent2"/>
                </a:solidFill>
              </a:rPr>
              <a:t>spring</a:t>
            </a:r>
            <a:r>
              <a:rPr lang="fr-FR" altLang="fr-FR">
                <a:solidFill>
                  <a:schemeClr val="accent2"/>
                </a:solidFill>
              </a:rPr>
              <a:t>: A simple ODE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Quantities</a:t>
            </a:r>
            <a:r>
              <a:rPr lang="fr-FR" altLang="fr-FR" b="0"/>
              <a:t> X and Vx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Parameter</a:t>
            </a:r>
            <a:r>
              <a:rPr lang="fr-FR" altLang="fr-FR" b="0"/>
              <a:t>: </a:t>
            </a:r>
            <a:r>
              <a:rPr lang="fr-FR" altLang="fr-FR" b="0" err="1"/>
              <a:t>t</a:t>
            </a:r>
            <a:r>
              <a:rPr lang="fr-FR" altLang="fr-FR" b="0"/>
              <a:t> 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Equations: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k: coefficient. </a:t>
            </a:r>
            <a:r>
              <a:rPr lang="fr-FR" altLang="fr-FR" b="0" err="1"/>
              <a:t>Spring</a:t>
            </a:r>
            <a:r>
              <a:rPr lang="fr-FR" altLang="fr-FR" b="0"/>
              <a:t> </a:t>
            </a:r>
            <a:r>
              <a:rPr lang="fr-FR" altLang="fr-FR" b="0" err="1"/>
              <a:t>stiffness</a:t>
            </a:r>
            <a:br>
              <a:rPr lang="fr-FR" altLang="fr-FR" b="0"/>
            </a:br>
            <a:r>
              <a:rPr lang="fr-FR" altLang="fr-FR" b="0"/>
              <a:t>m: mass</a:t>
            </a:r>
          </a:p>
          <a:p>
            <a:pPr eaLnBrk="1" hangingPunct="1"/>
            <a:endParaRPr lang="fr-FR" altLang="fr-FR" b="0"/>
          </a:p>
        </p:txBody>
      </p:sp>
      <p:graphicFrame>
        <p:nvGraphicFramePr>
          <p:cNvPr id="19460" name="Object 8">
            <a:extLst>
              <a:ext uri="{FF2B5EF4-FFF2-40B4-BE49-F238E27FC236}">
                <a16:creationId xmlns:a16="http://schemas.microsoft.com/office/drawing/2014/main" id="{83FC6FBE-BE1E-B844-B00B-365B0E200C3F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347913" y="2205038"/>
          <a:ext cx="19367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82400" imgH="14046200" progId="Equation.3">
                  <p:embed/>
                </p:oleObj>
              </mc:Choice>
              <mc:Fallback>
                <p:oleObj name="Equation" r:id="rId2" imgW="24282400" imgH="14046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205038"/>
                        <a:ext cx="19367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1" name="Group 23">
            <a:extLst>
              <a:ext uri="{FF2B5EF4-FFF2-40B4-BE49-F238E27FC236}">
                <a16:creationId xmlns:a16="http://schemas.microsoft.com/office/drawing/2014/main" id="{A35E0581-C7D5-CD43-A9CF-F90EC34CC897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5084763"/>
            <a:ext cx="5472112" cy="288925"/>
            <a:chOff x="839" y="3203"/>
            <a:chExt cx="3447" cy="182"/>
          </a:xfrm>
        </p:grpSpPr>
        <p:sp>
          <p:nvSpPr>
            <p:cNvPr id="19465" name="Line 10">
              <a:extLst>
                <a:ext uri="{FF2B5EF4-FFF2-40B4-BE49-F238E27FC236}">
                  <a16:creationId xmlns:a16="http://schemas.microsoft.com/office/drawing/2014/main" id="{553180FC-0839-A241-9F2B-3A8DF65A4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3294"/>
              <a:ext cx="3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Rectangle 11">
              <a:extLst>
                <a:ext uri="{FF2B5EF4-FFF2-40B4-BE49-F238E27FC236}">
                  <a16:creationId xmlns:a16="http://schemas.microsoft.com/office/drawing/2014/main" id="{96369986-D929-654C-B981-65650D440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3225"/>
              <a:ext cx="318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grpSp>
          <p:nvGrpSpPr>
            <p:cNvPr id="19467" name="Group 20">
              <a:extLst>
                <a:ext uri="{FF2B5EF4-FFF2-40B4-BE49-F238E27FC236}">
                  <a16:creationId xmlns:a16="http://schemas.microsoft.com/office/drawing/2014/main" id="{43ECC3FF-6D61-1144-B72D-0EFE81660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3203"/>
              <a:ext cx="272" cy="181"/>
              <a:chOff x="3334" y="1344"/>
              <a:chExt cx="952" cy="453"/>
            </a:xfrm>
          </p:grpSpPr>
          <p:sp>
            <p:nvSpPr>
              <p:cNvPr id="19470" name="Freeform 17">
                <a:extLst>
                  <a:ext uri="{FF2B5EF4-FFF2-40B4-BE49-F238E27FC236}">
                    <a16:creationId xmlns:a16="http://schemas.microsoft.com/office/drawing/2014/main" id="{0006C44A-E646-3443-B71A-7164A65CD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4" y="1344"/>
                <a:ext cx="317" cy="453"/>
              </a:xfrm>
              <a:custGeom>
                <a:avLst/>
                <a:gdLst>
                  <a:gd name="T0" fmla="*/ 0 w 317"/>
                  <a:gd name="T1" fmla="*/ 453 h 453"/>
                  <a:gd name="T2" fmla="*/ 181 w 317"/>
                  <a:gd name="T3" fmla="*/ 0 h 453"/>
                  <a:gd name="T4" fmla="*/ 317 w 317"/>
                  <a:gd name="T5" fmla="*/ 453 h 4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7" h="453">
                    <a:moveTo>
                      <a:pt x="0" y="453"/>
                    </a:moveTo>
                    <a:lnTo>
                      <a:pt x="181" y="0"/>
                    </a:lnTo>
                    <a:lnTo>
                      <a:pt x="317" y="45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1" name="Freeform 18">
                <a:extLst>
                  <a:ext uri="{FF2B5EF4-FFF2-40B4-BE49-F238E27FC236}">
                    <a16:creationId xmlns:a16="http://schemas.microsoft.com/office/drawing/2014/main" id="{600D8448-C552-8D4C-AC22-C48D69B06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2" y="1344"/>
                <a:ext cx="317" cy="453"/>
              </a:xfrm>
              <a:custGeom>
                <a:avLst/>
                <a:gdLst>
                  <a:gd name="T0" fmla="*/ 0 w 317"/>
                  <a:gd name="T1" fmla="*/ 453 h 453"/>
                  <a:gd name="T2" fmla="*/ 181 w 317"/>
                  <a:gd name="T3" fmla="*/ 0 h 453"/>
                  <a:gd name="T4" fmla="*/ 317 w 317"/>
                  <a:gd name="T5" fmla="*/ 453 h 4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7" h="453">
                    <a:moveTo>
                      <a:pt x="0" y="453"/>
                    </a:moveTo>
                    <a:lnTo>
                      <a:pt x="181" y="0"/>
                    </a:lnTo>
                    <a:lnTo>
                      <a:pt x="317" y="45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2" name="Freeform 19">
                <a:extLst>
                  <a:ext uri="{FF2B5EF4-FFF2-40B4-BE49-F238E27FC236}">
                    <a16:creationId xmlns:a16="http://schemas.microsoft.com/office/drawing/2014/main" id="{DE02A371-D162-194D-9A7E-B3EDD35BC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1344"/>
                <a:ext cx="317" cy="453"/>
              </a:xfrm>
              <a:custGeom>
                <a:avLst/>
                <a:gdLst>
                  <a:gd name="T0" fmla="*/ 0 w 317"/>
                  <a:gd name="T1" fmla="*/ 453 h 453"/>
                  <a:gd name="T2" fmla="*/ 181 w 317"/>
                  <a:gd name="T3" fmla="*/ 0 h 453"/>
                  <a:gd name="T4" fmla="*/ 317 w 317"/>
                  <a:gd name="T5" fmla="*/ 453 h 4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17" h="453">
                    <a:moveTo>
                      <a:pt x="0" y="453"/>
                    </a:moveTo>
                    <a:lnTo>
                      <a:pt x="181" y="0"/>
                    </a:lnTo>
                    <a:lnTo>
                      <a:pt x="317" y="45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8" name="Line 21">
              <a:extLst>
                <a:ext uri="{FF2B5EF4-FFF2-40B4-BE49-F238E27FC236}">
                  <a16:creationId xmlns:a16="http://schemas.microsoft.com/office/drawing/2014/main" id="{2202B04F-4175-D149-B366-745BCB83F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3" y="3294"/>
              <a:ext cx="9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22">
              <a:extLst>
                <a:ext uri="{FF2B5EF4-FFF2-40B4-BE49-F238E27FC236}">
                  <a16:creationId xmlns:a16="http://schemas.microsoft.com/office/drawing/2014/main" id="{0AE20274-DC65-2246-8245-69E1B6C22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" y="3294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2" name="Line 24">
            <a:extLst>
              <a:ext uri="{FF2B5EF4-FFF2-40B4-BE49-F238E27FC236}">
                <a16:creationId xmlns:a16="http://schemas.microsoft.com/office/drawing/2014/main" id="{5754238B-C21F-F446-A79C-CC510481C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4868863"/>
            <a:ext cx="86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25">
            <a:extLst>
              <a:ext uri="{FF2B5EF4-FFF2-40B4-BE49-F238E27FC236}">
                <a16:creationId xmlns:a16="http://schemas.microsoft.com/office/drawing/2014/main" id="{7A143EE3-9CE9-C44A-B91B-2B1A1F2CB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45291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x</a:t>
            </a:r>
          </a:p>
        </p:txBody>
      </p:sp>
      <p:sp>
        <p:nvSpPr>
          <p:cNvPr id="19464" name="Text Box 26">
            <a:extLst>
              <a:ext uri="{FF2B5EF4-FFF2-40B4-BE49-F238E27FC236}">
                <a16:creationId xmlns:a16="http://schemas.microsoft.com/office/drawing/2014/main" id="{BEC9D2D8-5AA7-4F43-94B0-5263BFF8E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681" y="5926971"/>
            <a:ext cx="33265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Do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need</a:t>
            </a:r>
            <a:r>
              <a:rPr lang="fr-FR" altLang="fr-FR" b="0"/>
              <a:t> </a:t>
            </a:r>
            <a:r>
              <a:rPr lang="fr-FR" altLang="fr-FR" b="0" err="1"/>
              <a:t>something</a:t>
            </a:r>
            <a:r>
              <a:rPr lang="fr-FR" altLang="fr-FR" b="0"/>
              <a:t> more 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u numéro de diapositive 4">
            <a:extLst>
              <a:ext uri="{FF2B5EF4-FFF2-40B4-BE49-F238E27FC236}">
                <a16:creationId xmlns:a16="http://schemas.microsoft.com/office/drawing/2014/main" id="{971D7D2D-0416-8143-B54B-A7C3785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19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88466C2-446C-434F-9E27-49ED9B2BC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328483"/>
            <a:ext cx="508344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YES! </a:t>
            </a:r>
            <a:r>
              <a:rPr lang="fr-FR" altLang="fr-FR" b="0" err="1"/>
              <a:t>because</a:t>
            </a:r>
            <a:r>
              <a:rPr lang="fr-FR" altLang="fr-FR" b="0"/>
              <a:t>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lack</a:t>
            </a:r>
            <a:r>
              <a:rPr lang="fr-FR" altLang="fr-FR" b="0"/>
              <a:t> the X </a:t>
            </a:r>
            <a:r>
              <a:rPr lang="fr-FR" altLang="fr-FR" b="0" err="1"/>
              <a:t>evolution</a:t>
            </a:r>
            <a:r>
              <a:rPr lang="fr-FR" altLang="fr-FR" b="0"/>
              <a:t> </a:t>
            </a:r>
            <a:r>
              <a:rPr lang="fr-FR" altLang="fr-FR" b="0" err="1"/>
              <a:t>equation</a:t>
            </a:r>
            <a:r>
              <a:rPr lang="fr-FR" altLang="fr-FR" b="0"/>
              <a:t>: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graphicFrame>
        <p:nvGraphicFramePr>
          <p:cNvPr id="20485" name="Object 4">
            <a:extLst>
              <a:ext uri="{FF2B5EF4-FFF2-40B4-BE49-F238E27FC236}">
                <a16:creationId xmlns:a16="http://schemas.microsoft.com/office/drawing/2014/main" id="{C954DB59-A0F1-5742-A40F-38CF2D5E4E73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231506688"/>
              </p:ext>
            </p:extLst>
          </p:nvPr>
        </p:nvGraphicFramePr>
        <p:xfrm>
          <a:off x="3603813" y="2924944"/>
          <a:ext cx="1906399" cy="219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11900" imgH="21945600" progId="Equation.3">
                  <p:embed/>
                </p:oleObj>
              </mc:Choice>
              <mc:Fallback>
                <p:oleObj name="Equation" r:id="rId2" imgW="19011900" imgH="2194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813" y="2924944"/>
                        <a:ext cx="1906399" cy="2199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>
            <a:extLst>
              <a:ext uri="{FF2B5EF4-FFF2-40B4-BE49-F238E27FC236}">
                <a16:creationId xmlns:a16="http://schemas.microsoft.com/office/drawing/2014/main" id="{296104B5-D98D-B048-9DF4-F4C5B111B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" y="5560020"/>
            <a:ext cx="8696325" cy="64633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A </a:t>
            </a:r>
            <a:r>
              <a:rPr lang="fr-FR" altLang="fr-FR" b="0" err="1">
                <a:solidFill>
                  <a:srgbClr val="FF0000"/>
                </a:solidFill>
              </a:rPr>
              <a:t>n</a:t>
            </a:r>
            <a:r>
              <a:rPr lang="fr-FR" altLang="fr-FR" b="0" baseline="30000" err="1">
                <a:solidFill>
                  <a:srgbClr val="FF0000"/>
                </a:solidFill>
              </a:rPr>
              <a:t>th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order</a:t>
            </a:r>
            <a:r>
              <a:rPr lang="fr-FR" altLang="fr-FR" b="0">
                <a:solidFill>
                  <a:srgbClr val="FF0000"/>
                </a:solidFill>
              </a:rPr>
              <a:t> ODE (n=2 for </a:t>
            </a:r>
            <a:r>
              <a:rPr lang="fr-FR" altLang="fr-FR" b="0" err="1">
                <a:solidFill>
                  <a:srgbClr val="FF0000"/>
                </a:solidFill>
              </a:rPr>
              <a:t>newtonian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mechanics</a:t>
            </a:r>
            <a:r>
              <a:rPr lang="fr-FR" altLang="fr-FR" b="0">
                <a:solidFill>
                  <a:srgbClr val="FF0000"/>
                </a:solidFill>
              </a:rPr>
              <a:t>) </a:t>
            </a:r>
            <a:r>
              <a:rPr lang="fr-FR" altLang="fr-FR" b="0" err="1">
                <a:solidFill>
                  <a:srgbClr val="FF0000"/>
                </a:solidFill>
              </a:rPr>
              <a:t>can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be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always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be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transformed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into</a:t>
            </a:r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a system of n first </a:t>
            </a:r>
            <a:r>
              <a:rPr lang="fr-FR" altLang="fr-FR" b="0" err="1">
                <a:solidFill>
                  <a:srgbClr val="FF0000"/>
                </a:solidFill>
              </a:rPr>
              <a:t>order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equations</a:t>
            </a:r>
            <a:r>
              <a:rPr lang="fr-FR" altLang="fr-FR" b="0">
                <a:solidFill>
                  <a:srgbClr val="FF0000"/>
                </a:solidFill>
              </a:rPr>
              <a:t> !!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CFD8CA0B-6A86-3D4C-A0F7-B3B9DAC9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847" y="2780928"/>
            <a:ext cx="3015977" cy="252132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6E0D5E-7488-4202-8896-0B9D97A9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873106"/>
            <a:ext cx="1558032" cy="9410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4504C8B-3CD2-413A-0E58-A24D84051FA7}"/>
              </a:ext>
            </a:extLst>
          </p:cNvPr>
          <p:cNvSpPr txBox="1"/>
          <p:nvPr/>
        </p:nvSpPr>
        <p:spPr>
          <a:xfrm>
            <a:off x="1187624" y="1590897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/>
              <a:t>In the </a:t>
            </a:r>
            <a:r>
              <a:rPr lang="fr-FR" b="0" err="1"/>
              <a:t>above</a:t>
            </a:r>
            <a:r>
              <a:rPr lang="fr-FR" b="0"/>
              <a:t> </a:t>
            </a:r>
            <a:r>
              <a:rPr lang="fr-FR" b="0" err="1"/>
              <a:t>equation</a:t>
            </a:r>
            <a:r>
              <a:rPr lang="fr-FR" b="0"/>
              <a:t>, x </a:t>
            </a:r>
            <a:r>
              <a:rPr lang="fr-FR" b="0" err="1"/>
              <a:t>appears</a:t>
            </a:r>
            <a:r>
              <a:rPr lang="fr-FR" b="0"/>
              <a:t> on th RHS but </a:t>
            </a:r>
            <a:r>
              <a:rPr lang="fr-FR" b="0" err="1"/>
              <a:t>its</a:t>
            </a:r>
            <a:r>
              <a:rPr lang="fr-FR" b="0"/>
              <a:t> </a:t>
            </a:r>
            <a:r>
              <a:rPr lang="fr-FR" b="0" err="1"/>
              <a:t>evolution</a:t>
            </a:r>
            <a:r>
              <a:rPr lang="fr-FR" b="0"/>
              <a:t> </a:t>
            </a:r>
            <a:r>
              <a:rPr lang="fr-FR" b="0" err="1"/>
              <a:t>is</a:t>
            </a:r>
            <a:r>
              <a:rPr lang="fr-FR" b="0"/>
              <a:t> not </a:t>
            </a:r>
            <a:r>
              <a:rPr lang="fr-FR" b="0" err="1"/>
              <a:t>given</a:t>
            </a:r>
            <a:r>
              <a:rPr lang="fr-FR" b="0"/>
              <a:t>.</a:t>
            </a:r>
          </a:p>
          <a:p>
            <a:r>
              <a:rPr lang="fr-FR" b="0"/>
              <a:t>So </a:t>
            </a:r>
            <a:r>
              <a:rPr lang="fr-FR" b="0" err="1"/>
              <a:t>we</a:t>
            </a:r>
            <a:r>
              <a:rPr lang="fr-FR" b="0"/>
              <a:t> </a:t>
            </a:r>
            <a:r>
              <a:rPr lang="fr-FR" b="0" err="1"/>
              <a:t>need</a:t>
            </a:r>
            <a:r>
              <a:rPr lang="fr-FR" b="0"/>
              <a:t> an </a:t>
            </a:r>
            <a:r>
              <a:rPr lang="fr-FR" b="0" err="1"/>
              <a:t>additional</a:t>
            </a:r>
            <a:r>
              <a:rPr lang="fr-FR" b="0"/>
              <a:t> </a:t>
            </a:r>
            <a:r>
              <a:rPr lang="fr-FR" b="0" err="1"/>
              <a:t>equation</a:t>
            </a:r>
            <a:r>
              <a:rPr lang="fr-FR" b="0"/>
              <a:t> for 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9C9CA3-F263-0A95-1292-EFB2DB389B0F}"/>
              </a:ext>
            </a:extLst>
          </p:cNvPr>
          <p:cNvSpPr txBox="1"/>
          <p:nvPr/>
        </p:nvSpPr>
        <p:spPr>
          <a:xfrm>
            <a:off x="539552" y="3284984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 the full set of </a:t>
            </a:r>
          </a:p>
          <a:p>
            <a:r>
              <a:rPr lang="fr-FR"/>
              <a:t>Equations </a:t>
            </a:r>
            <a:r>
              <a:rPr lang="fr-FR" err="1"/>
              <a:t>is</a:t>
            </a:r>
            <a:r>
              <a:rPr lang="fr-FR"/>
              <a:t> 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numéro de diapositive 6">
            <a:extLst>
              <a:ext uri="{FF2B5EF4-FFF2-40B4-BE49-F238E27FC236}">
                <a16:creationId xmlns:a16="http://schemas.microsoft.com/office/drawing/2014/main" id="{008F0511-BA57-9D4D-9D26-2E167800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20</a:t>
            </a:r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695E6597-A925-3C41-BF71-5DA808FB2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280988"/>
            <a:ext cx="6788150" cy="31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Then: 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Quantities</a:t>
            </a:r>
            <a:r>
              <a:rPr lang="fr-FR" altLang="fr-FR" b="0"/>
              <a:t> X and Vx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Parameter</a:t>
            </a:r>
            <a:r>
              <a:rPr lang="fr-FR" altLang="fr-FR" b="0"/>
              <a:t> t 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Equations</a:t>
            </a:r>
            <a:r>
              <a:rPr lang="fr-FR" altLang="fr-FR" b="0"/>
              <a:t> :</a:t>
            </a:r>
          </a:p>
          <a:p>
            <a:pPr eaLnBrk="1" hangingPunct="1"/>
            <a:r>
              <a:rPr lang="fr-FR" altLang="fr-FR" b="0"/>
              <a:t>k: coefficient. stiffness</a:t>
            </a:r>
            <a:br>
              <a:rPr lang="fr-FR" altLang="fr-FR" b="0"/>
            </a:br>
            <a:r>
              <a:rPr lang="fr-FR" altLang="fr-FR" b="0"/>
              <a:t> m: mass</a:t>
            </a:r>
          </a:p>
          <a:p>
            <a:pPr eaLnBrk="1" hangingPunct="1"/>
            <a:endParaRPr lang="fr-FR" altLang="fr-FR" b="0"/>
          </a:p>
        </p:txBody>
      </p:sp>
      <p:graphicFrame>
        <p:nvGraphicFramePr>
          <p:cNvPr id="21508" name="Object 17">
            <a:extLst>
              <a:ext uri="{FF2B5EF4-FFF2-40B4-BE49-F238E27FC236}">
                <a16:creationId xmlns:a16="http://schemas.microsoft.com/office/drawing/2014/main" id="{BB41E050-FF78-E54B-BD54-AA217FDD4AFC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8606332"/>
              </p:ext>
            </p:extLst>
          </p:nvPr>
        </p:nvGraphicFramePr>
        <p:xfrm>
          <a:off x="3707904" y="2192338"/>
          <a:ext cx="130492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967200" imgH="18719800" progId="Equation.3">
                  <p:embed/>
                </p:oleObj>
              </mc:Choice>
              <mc:Fallback>
                <p:oleObj name="Equation" r:id="rId2" imgW="16967200" imgH="187198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192338"/>
                        <a:ext cx="1304925" cy="143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 Box 18">
            <a:extLst>
              <a:ext uri="{FF2B5EF4-FFF2-40B4-BE49-F238E27FC236}">
                <a16:creationId xmlns:a16="http://schemas.microsoft.com/office/drawing/2014/main" id="{EE9C7BE2-9234-2344-B43F-72561813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836613"/>
            <a:ext cx="4133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Initial conditions</a:t>
            </a:r>
            <a:r>
              <a:rPr lang="fr-FR" altLang="fr-FR" b="0"/>
              <a:t> : X (t = 0) = 10 m</a:t>
            </a:r>
          </a:p>
          <a:p>
            <a:pPr eaLnBrk="1" hangingPunct="1"/>
            <a:r>
              <a:rPr lang="fr-FR" altLang="fr-FR" b="0"/>
              <a:t>V (t = 0) = 0. m / s</a:t>
            </a:r>
          </a:p>
        </p:txBody>
      </p:sp>
      <p:grpSp>
        <p:nvGrpSpPr>
          <p:cNvPr id="29722" name="Group 26">
            <a:extLst>
              <a:ext uri="{FF2B5EF4-FFF2-40B4-BE49-F238E27FC236}">
                <a16:creationId xmlns:a16="http://schemas.microsoft.com/office/drawing/2014/main" id="{B3206243-2DCE-AE47-8A54-8154798191C5}"/>
              </a:ext>
            </a:extLst>
          </p:cNvPr>
          <p:cNvGrpSpPr>
            <a:grpSpLocks/>
          </p:cNvGrpSpPr>
          <p:nvPr/>
        </p:nvGrpSpPr>
        <p:grpSpPr bwMode="auto">
          <a:xfrm>
            <a:off x="3846513" y="4508500"/>
            <a:ext cx="4038600" cy="1938338"/>
            <a:chOff x="2423" y="2840"/>
            <a:chExt cx="2544" cy="1221"/>
          </a:xfrm>
        </p:grpSpPr>
        <p:sp>
          <p:nvSpPr>
            <p:cNvPr id="21513" name="Text Box 19">
              <a:extLst>
                <a:ext uri="{FF2B5EF4-FFF2-40B4-BE49-F238E27FC236}">
                  <a16:creationId xmlns:a16="http://schemas.microsoft.com/office/drawing/2014/main" id="{469EEFC3-9411-4541-B3B8-7634764F9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3657"/>
              <a:ext cx="143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  <a:p>
              <a:pPr eaLnBrk="1" hangingPunct="1"/>
              <a:r>
                <a:rPr lang="fr-FR" altLang="fr-FR">
                  <a:sym typeface="Symbol" pitchFamily="2" charset="2"/>
                </a:rPr>
                <a:t> = sqrt (k / m), A = X0</a:t>
              </a:r>
              <a:r>
                <a:rPr lang="fr-FR" altLang="fr-FR"/>
                <a:t> </a:t>
              </a:r>
            </a:p>
          </p:txBody>
        </p:sp>
        <p:graphicFrame>
          <p:nvGraphicFramePr>
            <p:cNvPr id="21514" name="Object 20">
              <a:extLst>
                <a:ext uri="{FF2B5EF4-FFF2-40B4-BE49-F238E27FC236}">
                  <a16:creationId xmlns:a16="http://schemas.microsoft.com/office/drawing/2014/main" id="{37FCF03E-0E16-4742-8592-5AE5E0B71A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3" y="2840"/>
            <a:ext cx="2544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2473900" imgH="9944100" progId="Equation.3">
                    <p:embed/>
                  </p:oleObj>
                </mc:Choice>
                <mc:Fallback>
                  <p:oleObj name="Equation" r:id="rId4" imgW="32473900" imgH="99441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3" y="2840"/>
                          <a:ext cx="2544" cy="7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11" name="Line 23">
            <a:extLst>
              <a:ext uri="{FF2B5EF4-FFF2-40B4-BE49-F238E27FC236}">
                <a16:creationId xmlns:a16="http://schemas.microsoft.com/office/drawing/2014/main" id="{3BE9279B-8C6E-A443-805F-F59DB930E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149725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Rectangle 25">
            <a:extLst>
              <a:ext uri="{FF2B5EF4-FFF2-40B4-BE49-F238E27FC236}">
                <a16:creationId xmlns:a16="http://schemas.microsoft.com/office/drawing/2014/main" id="{2DFE15FD-29F2-3143-9A78-140656CEA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24400"/>
            <a:ext cx="45720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/>
              <a:t>ANALYTICAL SOLUTION:</a:t>
            </a:r>
            <a:br>
              <a:rPr lang="fr-FR" altLang="fr-FR"/>
            </a:br>
            <a:r>
              <a:rPr lang="fr-FR" altLang="fr-FR"/>
              <a:t>* demonstrate</a:t>
            </a:r>
          </a:p>
          <a:p>
            <a:pPr eaLnBrk="1" hangingPunct="1">
              <a:spcBef>
                <a:spcPct val="50000"/>
              </a:spcBef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numéro de diapositive 5">
            <a:extLst>
              <a:ext uri="{FF2B5EF4-FFF2-40B4-BE49-F238E27FC236}">
                <a16:creationId xmlns:a16="http://schemas.microsoft.com/office/drawing/2014/main" id="{3F3D0B9D-BC7D-574D-8CEF-41F16EAB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21</a:t>
            </a:r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30608E88-1502-EE42-B81B-3A3A5AA83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1576388"/>
            <a:ext cx="64001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We</a:t>
            </a:r>
            <a:r>
              <a:rPr lang="fr-FR" altLang="fr-FR"/>
              <a:t> </a:t>
            </a:r>
            <a:r>
              <a:rPr lang="fr-FR" altLang="fr-FR" err="1"/>
              <a:t>now</a:t>
            </a:r>
            <a:r>
              <a:rPr lang="fr-FR" altLang="fr-FR"/>
              <a:t> </a:t>
            </a:r>
            <a:r>
              <a:rPr lang="fr-FR" altLang="fr-FR" err="1"/>
              <a:t>solve</a:t>
            </a:r>
            <a:r>
              <a:rPr lang="fr-FR" altLang="fr-FR"/>
              <a:t> the SAME </a:t>
            </a:r>
            <a:r>
              <a:rPr lang="fr-FR" altLang="fr-FR" err="1"/>
              <a:t>problem</a:t>
            </a:r>
            <a:endParaRPr lang="fr-FR" altLang="fr-FR"/>
          </a:p>
          <a:p>
            <a:pPr eaLnBrk="1" hangingPunct="1"/>
            <a:r>
              <a:rPr lang="fr-FR" altLang="fr-FR"/>
              <a:t>But </a:t>
            </a:r>
            <a:r>
              <a:rPr lang="fr-FR" altLang="fr-FR" err="1"/>
              <a:t>numerically</a:t>
            </a:r>
            <a:r>
              <a:rPr lang="fr-FR" altLang="fr-FR"/>
              <a:t> </a:t>
            </a:r>
            <a:r>
              <a:rPr lang="fr-FR" altLang="fr-FR" err="1"/>
              <a:t>integrating</a:t>
            </a:r>
            <a:r>
              <a:rPr lang="fr-FR" altLang="fr-FR"/>
              <a:t> the </a:t>
            </a:r>
            <a:r>
              <a:rPr lang="fr-FR" altLang="fr-FR" err="1"/>
              <a:t>equation</a:t>
            </a:r>
            <a:r>
              <a:rPr lang="fr-FR" altLang="fr-FR"/>
              <a:t>.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We</a:t>
            </a:r>
            <a:r>
              <a:rPr lang="fr-FR" altLang="fr-FR"/>
              <a:t> </a:t>
            </a:r>
            <a:r>
              <a:rPr lang="fr-FR" altLang="fr-FR" err="1"/>
              <a:t>need</a:t>
            </a:r>
            <a:r>
              <a:rPr lang="fr-FR" altLang="fr-FR"/>
              <a:t> an </a:t>
            </a:r>
            <a:r>
              <a:rPr lang="fr-FR" altLang="fr-FR" err="1"/>
              <a:t>algorithm</a:t>
            </a:r>
            <a:r>
              <a:rPr lang="fr-FR" altLang="fr-FR"/>
              <a:t> to </a:t>
            </a:r>
            <a:r>
              <a:rPr lang="fr-FR" altLang="fr-FR" err="1"/>
              <a:t>calculate</a:t>
            </a:r>
            <a:r>
              <a:rPr lang="fr-FR" altLang="fr-FR"/>
              <a:t> the </a:t>
            </a:r>
            <a:r>
              <a:rPr lang="fr-FR" altLang="fr-FR" err="1"/>
              <a:t>evolution</a:t>
            </a:r>
            <a:endParaRPr lang="fr-FR" altLang="fr-FR"/>
          </a:p>
          <a:p>
            <a:pPr eaLnBrk="1" hangingPunct="1"/>
            <a:r>
              <a:rPr lang="fr-FR" altLang="fr-FR"/>
              <a:t>Of the solution </a:t>
            </a:r>
            <a:r>
              <a:rPr lang="fr-FR" altLang="fr-FR" err="1"/>
              <a:t>with</a:t>
            </a:r>
            <a:r>
              <a:rPr lang="fr-FR" altLang="fr-FR"/>
              <a:t> </a:t>
            </a:r>
            <a:r>
              <a:rPr lang="fr-FR" altLang="fr-FR" err="1"/>
              <a:t>small</a:t>
            </a:r>
            <a:r>
              <a:rPr lang="fr-FR" altLang="fr-FR"/>
              <a:t> time </a:t>
            </a:r>
            <a:r>
              <a:rPr lang="fr-FR" altLang="fr-FR" err="1"/>
              <a:t>increments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r>
              <a:rPr lang="fr-FR" altLang="fr-FR"/>
              <a:t>.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We</a:t>
            </a:r>
            <a:r>
              <a:rPr lang="fr-FR" altLang="fr-FR"/>
              <a:t> </a:t>
            </a:r>
            <a:r>
              <a:rPr lang="fr-FR" altLang="fr-FR" err="1"/>
              <a:t>will</a:t>
            </a:r>
            <a:r>
              <a:rPr lang="fr-FR" altLang="fr-FR"/>
              <a:t> </a:t>
            </a:r>
            <a:r>
              <a:rPr lang="fr-FR" altLang="fr-FR" err="1"/>
              <a:t>discover</a:t>
            </a:r>
            <a:r>
              <a:rPr lang="fr-FR" altLang="fr-FR"/>
              <a:t> the "</a:t>
            </a:r>
            <a:r>
              <a:rPr lang="fr-FR" altLang="fr-FR" err="1"/>
              <a:t>problems</a:t>
            </a:r>
            <a:r>
              <a:rPr lang="fr-FR" altLang="fr-FR"/>
              <a:t>" of </a:t>
            </a:r>
            <a:r>
              <a:rPr lang="fr-FR" altLang="fr-FR" err="1"/>
              <a:t>numerical</a:t>
            </a:r>
            <a:r>
              <a:rPr lang="fr-FR" altLang="fr-FR"/>
              <a:t> </a:t>
            </a:r>
            <a:r>
              <a:rPr lang="fr-FR" altLang="fr-FR" err="1"/>
              <a:t>integration</a:t>
            </a:r>
            <a:endParaRPr lang="fr-FR" alt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numéro de diapositive 5">
            <a:extLst>
              <a:ext uri="{FF2B5EF4-FFF2-40B4-BE49-F238E27FC236}">
                <a16:creationId xmlns:a16="http://schemas.microsoft.com/office/drawing/2014/main" id="{DD203EE1-1C2B-5D4E-BF4E-C0F29535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22</a:t>
            </a: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62BD2090-3A8D-504C-BBFD-56125D3A2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352425"/>
            <a:ext cx="5705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Take</a:t>
            </a:r>
            <a:r>
              <a:rPr lang="fr-FR" altLang="fr-FR" b="0"/>
              <a:t> a </a:t>
            </a:r>
            <a:r>
              <a:rPr lang="fr-FR" altLang="fr-FR" b="0" err="1"/>
              <a:t>grid</a:t>
            </a:r>
            <a:r>
              <a:rPr lang="fr-FR" altLang="fr-FR" b="0"/>
              <a:t> for the </a:t>
            </a:r>
            <a:r>
              <a:rPr lang="fr-FR" altLang="fr-FR" b="0" err="1"/>
              <a:t>parameter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/>
              <a:t> </a:t>
            </a:r>
            <a:r>
              <a:rPr lang="fr-FR" altLang="fr-FR" b="0" err="1"/>
              <a:t>with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= 0.01 seconds</a:t>
            </a:r>
          </a:p>
        </p:txBody>
      </p:sp>
      <p:sp>
        <p:nvSpPr>
          <p:cNvPr id="23556" name="Text Box 3">
            <a:extLst>
              <a:ext uri="{FF2B5EF4-FFF2-40B4-BE49-F238E27FC236}">
                <a16:creationId xmlns:a16="http://schemas.microsoft.com/office/drawing/2014/main" id="{D6130248-15C6-FD49-BC24-C178E4AFD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073150"/>
            <a:ext cx="80851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= S (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/>
              <a:t>, </a:t>
            </a: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,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/>
              <a:t>)</a:t>
            </a:r>
            <a:br>
              <a:rPr lang="fr-FR" altLang="fr-FR" b="0"/>
            </a:b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 </a:t>
            </a:r>
            <a:r>
              <a:rPr lang="fr-FR" altLang="fr-FR" b="0"/>
              <a:t>= S (</a:t>
            </a: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/>
              <a:t>, </a:t>
            </a: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,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/>
              <a:t>), </a:t>
            </a:r>
            <a:r>
              <a:rPr lang="fr-FR" altLang="fr-FR" b="0" err="1"/>
              <a:t>where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/>
              <a:t> = N * </a:t>
            </a:r>
            <a:r>
              <a:rPr lang="fr-FR" altLang="fr-FR" b="0" err="1"/>
              <a:t>dt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S </a:t>
            </a:r>
            <a:r>
              <a:rPr lang="fr-FR" altLang="fr-FR" b="0" err="1"/>
              <a:t>is</a:t>
            </a:r>
            <a:r>
              <a:rPr lang="fr-FR" altLang="fr-FR" b="0"/>
              <a:t> the « solver ».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will</a:t>
            </a:r>
            <a:r>
              <a:rPr lang="fr-FR" altLang="fr-FR" b="0"/>
              <a:t> </a:t>
            </a:r>
            <a:r>
              <a:rPr lang="fr-FR" altLang="fr-FR" b="0" err="1"/>
              <a:t>apply</a:t>
            </a:r>
            <a:r>
              <a:rPr lang="fr-FR" altLang="fr-FR" b="0"/>
              <a:t> </a:t>
            </a:r>
            <a:r>
              <a:rPr lang="fr-FR" altLang="fr-FR" b="0" err="1"/>
              <a:t>here</a:t>
            </a:r>
            <a:r>
              <a:rPr lang="fr-FR" altLang="fr-FR" b="0"/>
              <a:t> the </a:t>
            </a:r>
            <a:r>
              <a:rPr lang="fr-FR" altLang="fr-FR" b="0" err="1"/>
              <a:t>method</a:t>
            </a:r>
            <a:r>
              <a:rPr lang="fr-FR" altLang="fr-FR" b="0"/>
              <a:t> of Euler (</a:t>
            </a:r>
            <a:r>
              <a:rPr lang="fr-FR" altLang="fr-FR" b="0" err="1"/>
              <a:t>we'll</a:t>
            </a:r>
            <a:r>
              <a:rPr lang="fr-FR" altLang="fr-FR" b="0"/>
              <a:t> </a:t>
            </a:r>
            <a:r>
              <a:rPr lang="fr-FR" altLang="fr-FR" b="0" err="1"/>
              <a:t>see</a:t>
            </a:r>
            <a:r>
              <a:rPr lang="fr-FR" altLang="fr-FR" b="0"/>
              <a:t>)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A0E8B60D-5A9D-9344-BC8F-CB0AA5D6A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038" y="3232150"/>
            <a:ext cx="352436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ALGORITHM</a:t>
            </a:r>
          </a:p>
          <a:p>
            <a:pPr eaLnBrk="1" hangingPunct="1"/>
            <a:r>
              <a:rPr lang="fr-FR" altLang="fr-FR" b="0"/>
              <a:t>1. </a:t>
            </a:r>
            <a:r>
              <a:rPr lang="fr-FR" altLang="fr-FR" b="0" err="1"/>
              <a:t>Initialize</a:t>
            </a:r>
            <a:r>
              <a:rPr lang="fr-FR" altLang="fr-FR" b="0"/>
              <a:t> X</a:t>
            </a:r>
            <a:r>
              <a:rPr lang="fr-FR" altLang="fr-FR" b="0" baseline="-25000"/>
              <a:t>0</a:t>
            </a:r>
            <a:r>
              <a:rPr lang="fr-FR" altLang="fr-FR" b="0"/>
              <a:t> and V</a:t>
            </a:r>
            <a:r>
              <a:rPr lang="fr-FR" altLang="fr-FR" b="0" baseline="-25000"/>
              <a:t>0</a:t>
            </a:r>
            <a:br>
              <a:rPr lang="fr-FR" altLang="fr-FR" b="0" baseline="-25000"/>
            </a:br>
            <a:r>
              <a:rPr lang="fr-FR" altLang="fr-FR" b="0"/>
              <a:t>2. </a:t>
            </a:r>
            <a:r>
              <a:rPr lang="fr-FR" altLang="fr-FR" b="0" err="1"/>
              <a:t>Initialize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br>
              <a:rPr lang="fr-FR" altLang="fr-FR" b="0"/>
            </a:br>
            <a:r>
              <a:rPr lang="fr-FR" altLang="fr-FR" b="0"/>
              <a:t>3. </a:t>
            </a:r>
            <a:r>
              <a:rPr lang="fr-FR" altLang="fr-FR" b="0" err="1"/>
              <a:t>Calculate</a:t>
            </a:r>
            <a:r>
              <a:rPr lang="fr-FR" altLang="fr-FR" b="0"/>
              <a:t>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= F (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/>
              <a:t>, </a:t>
            </a: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,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/>
              <a:t>)</a:t>
            </a:r>
            <a:br>
              <a:rPr lang="fr-FR" altLang="fr-FR" b="0"/>
            </a:br>
            <a:r>
              <a:rPr lang="fr-FR" altLang="fr-FR" b="0"/>
              <a:t>	and </a:t>
            </a:r>
            <a:r>
              <a:rPr lang="fr-FR" altLang="fr-FR" b="0" err="1"/>
              <a:t>V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 </a:t>
            </a:r>
            <a:r>
              <a:rPr lang="fr-FR" altLang="fr-FR" b="0"/>
              <a:t>= F (</a:t>
            </a:r>
            <a:r>
              <a:rPr lang="fr-FR" altLang="fr-FR" b="0" err="1"/>
              <a:t>Vn</a:t>
            </a:r>
            <a:r>
              <a:rPr lang="fr-FR" altLang="fr-FR" b="0"/>
              <a:t>, </a:t>
            </a:r>
            <a:r>
              <a:rPr lang="fr-FR" altLang="fr-FR" b="0" err="1"/>
              <a:t>tn</a:t>
            </a:r>
            <a:r>
              <a:rPr lang="fr-FR" altLang="fr-FR" b="0"/>
              <a:t>)</a:t>
            </a:r>
            <a:br>
              <a:rPr lang="fr-FR" altLang="fr-FR" b="0"/>
            </a:br>
            <a:r>
              <a:rPr lang="fr-FR" altLang="fr-FR" b="0"/>
              <a:t>4. </a:t>
            </a:r>
            <a:r>
              <a:rPr lang="fr-FR" altLang="fr-FR" b="0" err="1"/>
              <a:t>Increment</a:t>
            </a:r>
            <a:r>
              <a:rPr lang="fr-FR" altLang="fr-FR" b="0"/>
              <a:t> time </a:t>
            </a:r>
            <a:r>
              <a:rPr lang="fr-FR" altLang="fr-FR" b="0" err="1"/>
              <a:t>T</a:t>
            </a:r>
            <a:r>
              <a:rPr lang="fr-FR" altLang="fr-FR" b="0"/>
              <a:t> = </a:t>
            </a:r>
            <a:r>
              <a:rPr lang="fr-FR" altLang="fr-FR" b="0" err="1"/>
              <a:t>T</a:t>
            </a:r>
            <a:r>
              <a:rPr lang="fr-FR" altLang="fr-FR" b="0"/>
              <a:t> + </a:t>
            </a:r>
            <a:r>
              <a:rPr lang="fr-FR" altLang="fr-FR" b="0" err="1"/>
              <a:t>dt</a:t>
            </a:r>
            <a:r>
              <a:rPr lang="fr-FR" altLang="fr-FR" b="0"/>
              <a:t> </a:t>
            </a:r>
            <a:br>
              <a:rPr lang="fr-FR" altLang="fr-FR" b="0"/>
            </a:br>
            <a:r>
              <a:rPr lang="fr-FR" altLang="fr-FR" b="0"/>
              <a:t>5. Go 3. </a:t>
            </a:r>
          </a:p>
          <a:p>
            <a:pPr eaLnBrk="1" hangingPunct="1"/>
            <a:endParaRPr lang="fr-FR" altLang="fr-FR" b="0"/>
          </a:p>
        </p:txBody>
      </p:sp>
      <p:sp>
        <p:nvSpPr>
          <p:cNvPr id="23558" name="Freeform 6">
            <a:extLst>
              <a:ext uri="{FF2B5EF4-FFF2-40B4-BE49-F238E27FC236}">
                <a16:creationId xmlns:a16="http://schemas.microsoft.com/office/drawing/2014/main" id="{3BFE6E80-6D61-3D44-A385-B6BD1CC7073C}"/>
              </a:ext>
            </a:extLst>
          </p:cNvPr>
          <p:cNvSpPr>
            <a:spLocks/>
          </p:cNvSpPr>
          <p:nvPr/>
        </p:nvSpPr>
        <p:spPr bwMode="auto">
          <a:xfrm>
            <a:off x="2484438" y="4221163"/>
            <a:ext cx="358775" cy="576262"/>
          </a:xfrm>
          <a:custGeom>
            <a:avLst/>
            <a:gdLst>
              <a:gd name="T0" fmla="*/ 358775 w 226"/>
              <a:gd name="T1" fmla="*/ 576262 h 363"/>
              <a:gd name="T2" fmla="*/ 0 w 226"/>
              <a:gd name="T3" fmla="*/ 576262 h 363"/>
              <a:gd name="T4" fmla="*/ 0 w 226"/>
              <a:gd name="T5" fmla="*/ 0 h 363"/>
              <a:gd name="T6" fmla="*/ 358775 w 226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6" h="363">
                <a:moveTo>
                  <a:pt x="226" y="363"/>
                </a:moveTo>
                <a:lnTo>
                  <a:pt x="0" y="363"/>
                </a:lnTo>
                <a:lnTo>
                  <a:pt x="0" y="0"/>
                </a:lnTo>
                <a:lnTo>
                  <a:pt x="22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D98FEA1-66B0-D643-BB71-D5FFE26C5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068638"/>
            <a:ext cx="6624637" cy="2305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5">
            <a:extLst>
              <a:ext uri="{FF2B5EF4-FFF2-40B4-BE49-F238E27FC236}">
                <a16:creationId xmlns:a16="http://schemas.microsoft.com/office/drawing/2014/main" id="{7017E437-5F16-9340-9CE0-48A3AF76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30</a:t>
            </a:r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CCC7A2FE-130E-D94A-813C-FC7B5A429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79400"/>
            <a:ext cx="591700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/>
              <a:t>2. Construction of a </a:t>
            </a:r>
            <a:r>
              <a:rPr lang="fr-FR" altLang="fr-FR" sz="2400" b="0" err="1"/>
              <a:t>solver</a:t>
            </a:r>
            <a:r>
              <a:rPr lang="fr-FR" altLang="fr-FR" sz="2400" b="0"/>
              <a:t>: basic </a:t>
            </a:r>
            <a:r>
              <a:rPr lang="fr-FR" altLang="fr-FR" sz="2400" b="0" err="1"/>
              <a:t>methods</a:t>
            </a:r>
            <a:endParaRPr lang="fr-FR" altLang="fr-FR" sz="2400" b="0"/>
          </a:p>
          <a:p>
            <a:pPr eaLnBrk="1" hangingPunct="1"/>
            <a:endParaRPr lang="fr-FR" altLang="fr-FR" sz="2400" b="0"/>
          </a:p>
          <a:p>
            <a:pPr eaLnBrk="1" hangingPunct="1"/>
            <a:endParaRPr lang="fr-FR" altLang="fr-FR" sz="2400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 b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2A2BD9D-8FF1-4A40-8A92-92E2EAD82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992163"/>
            <a:ext cx="6851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An ordinary differential equation can always be written as </a:t>
            </a:r>
            <a:br>
              <a:rPr lang="fr-FR" altLang="fr-FR" b="0"/>
            </a:br>
            <a:r>
              <a:rPr lang="fr-FR" altLang="fr-FR" b="0"/>
              <a:t>a set of differential equations of the first order 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2FCF659-60FC-8C45-A388-D24538AD2D60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9604534"/>
              </p:ext>
            </p:extLst>
          </p:nvPr>
        </p:nvGraphicFramePr>
        <p:xfrm>
          <a:off x="1331913" y="3133700"/>
          <a:ext cx="51911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251100" imgH="9067800" progId="Equation.3">
                  <p:embed/>
                </p:oleObj>
              </mc:Choice>
              <mc:Fallback>
                <p:oleObj name="Equation" r:id="rId2" imgW="53251100" imgH="9067800" progId="Equation.3">
                  <p:embed/>
                  <p:pic>
                    <p:nvPicPr>
                      <p:cNvPr id="32772" name="Object 3">
                        <a:extLst>
                          <a:ext uri="{FF2B5EF4-FFF2-40B4-BE49-F238E27FC236}">
                            <a16:creationId xmlns:a16="http://schemas.microsoft.com/office/drawing/2014/main" id="{7648A896-2B43-B043-8C7F-E5B6E15B90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133700"/>
                        <a:ext cx="519112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5">
            <a:extLst>
              <a:ext uri="{FF2B5EF4-FFF2-40B4-BE49-F238E27FC236}">
                <a16:creationId xmlns:a16="http://schemas.microsoft.com/office/drawing/2014/main" id="{CCFF37D6-E94F-AB4B-B3C4-C7AE4C0CF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2393925"/>
            <a:ext cx="1588" cy="811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99492503-63FF-6146-A568-FC22BFCAE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2341538"/>
            <a:ext cx="230505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677C0156-A099-7948-AEED-3B8679A713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4075" y="4049688"/>
            <a:ext cx="2159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BD5F0524-A54E-7C40-A9AE-17B857B64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1981175"/>
            <a:ext cx="111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quantities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B03D14D2-BE4B-444E-AA32-FD54DEA8F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4862488"/>
            <a:ext cx="215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Parameter (single)</a:t>
            </a: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C8F6BF6D-2FD8-8E4A-92C3-7F0EFF6CB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68538" y="3781400"/>
            <a:ext cx="2159000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6">
            <a:extLst>
              <a:ext uri="{FF2B5EF4-FFF2-40B4-BE49-F238E27FC236}">
                <a16:creationId xmlns:a16="http://schemas.microsoft.com/office/drawing/2014/main" id="{16C4E983-A984-6146-BBFE-3A4F3DA7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32</a:t>
            </a:r>
          </a:p>
        </p:txBody>
      </p:sp>
      <p:graphicFrame>
        <p:nvGraphicFramePr>
          <p:cNvPr id="33795" name="Object 2">
            <a:extLst>
              <a:ext uri="{FF2B5EF4-FFF2-40B4-BE49-F238E27FC236}">
                <a16:creationId xmlns:a16="http://schemas.microsoft.com/office/drawing/2014/main" id="{7AC7641E-1DFD-344C-9D83-52EE9035508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987675" y="549275"/>
          <a:ext cx="2879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49600" imgH="28092400" progId="Equation.3">
                  <p:embed/>
                </p:oleObj>
              </mc:Choice>
              <mc:Fallback>
                <p:oleObj name="Equation" r:id="rId2" imgW="41249600" imgH="28092400" progId="Equation.3">
                  <p:embed/>
                  <p:pic>
                    <p:nvPicPr>
                      <p:cNvPr id="33795" name="Object 2">
                        <a:extLst>
                          <a:ext uri="{FF2B5EF4-FFF2-40B4-BE49-F238E27FC236}">
                            <a16:creationId xmlns:a16="http://schemas.microsoft.com/office/drawing/2014/main" id="{7AC7641E-1DFD-344C-9D83-52EE90355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49275"/>
                        <a:ext cx="2879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>
            <a:extLst>
              <a:ext uri="{FF2B5EF4-FFF2-40B4-BE49-F238E27FC236}">
                <a16:creationId xmlns:a16="http://schemas.microsoft.com/office/drawing/2014/main" id="{FAF2DBEC-DEFD-7C4E-9A98-DBE09329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07963"/>
            <a:ext cx="2063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Vector Writing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F7DA50C6-FFB1-E540-A209-F35CF92D0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089275"/>
            <a:ext cx="335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: the </a:t>
            </a:r>
            <a:r>
              <a:rPr lang="fr-FR" altLang="fr-FR" b="0" err="1"/>
              <a:t>spring</a:t>
            </a:r>
            <a:r>
              <a:rPr lang="fr-FR" altLang="fr-FR" b="0"/>
              <a:t> (</a:t>
            </a:r>
            <a:r>
              <a:rPr lang="fr-FR" altLang="fr-FR" b="0" err="1"/>
              <a:t>calculate</a:t>
            </a:r>
            <a:r>
              <a:rPr lang="fr-FR" altLang="fr-FR" b="0"/>
              <a:t> *)</a:t>
            </a:r>
          </a:p>
        </p:txBody>
      </p:sp>
      <p:grpSp>
        <p:nvGrpSpPr>
          <p:cNvPr id="35851" name="Group 11">
            <a:extLst>
              <a:ext uri="{FF2B5EF4-FFF2-40B4-BE49-F238E27FC236}">
                <a16:creationId xmlns:a16="http://schemas.microsoft.com/office/drawing/2014/main" id="{00B56B82-5B0D-B14C-A498-D286EEC3BA92}"/>
              </a:ext>
            </a:extLst>
          </p:cNvPr>
          <p:cNvGrpSpPr>
            <a:grpSpLocks/>
          </p:cNvGrpSpPr>
          <p:nvPr/>
        </p:nvGrpSpPr>
        <p:grpSpPr bwMode="auto">
          <a:xfrm>
            <a:off x="965200" y="3808413"/>
            <a:ext cx="7962900" cy="2527300"/>
            <a:chOff x="608" y="2399"/>
            <a:chExt cx="5016" cy="1592"/>
          </a:xfrm>
        </p:grpSpPr>
        <p:graphicFrame>
          <p:nvGraphicFramePr>
            <p:cNvPr id="33799" name="Object 6">
              <a:extLst>
                <a:ext uri="{FF2B5EF4-FFF2-40B4-BE49-F238E27FC236}">
                  <a16:creationId xmlns:a16="http://schemas.microsoft.com/office/drawing/2014/main" id="{04ED3D14-CA44-3743-A1BF-2556181C21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8" y="2494"/>
            <a:ext cx="2544" cy="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203400" imgH="10528300" progId="Equation.3">
                    <p:embed/>
                  </p:oleObj>
                </mc:Choice>
                <mc:Fallback>
                  <p:oleObj name="Equation" r:id="rId4" imgW="27203400" imgH="10528300" progId="Equation.3">
                    <p:embed/>
                    <p:pic>
                      <p:nvPicPr>
                        <p:cNvPr id="33799" name="Object 6">
                          <a:extLst>
                            <a:ext uri="{FF2B5EF4-FFF2-40B4-BE49-F238E27FC236}">
                              <a16:creationId xmlns:a16="http://schemas.microsoft.com/office/drawing/2014/main" id="{04ED3D14-CA44-3743-A1BF-2556181C21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" y="2494"/>
                          <a:ext cx="2544" cy="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0" name="Text Box 9">
              <a:extLst>
                <a:ext uri="{FF2B5EF4-FFF2-40B4-BE49-F238E27FC236}">
                  <a16:creationId xmlns:a16="http://schemas.microsoft.com/office/drawing/2014/main" id="{94F894E4-4E62-2044-BF27-F67A5E277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2399"/>
              <a:ext cx="239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>
                  <a:solidFill>
                    <a:schemeClr val="accent2"/>
                  </a:solidFill>
                </a:rPr>
                <a:t>Note: </a:t>
              </a:r>
              <a:r>
                <a:rPr lang="fr-FR" altLang="fr-FR" b="0" err="1">
                  <a:solidFill>
                    <a:schemeClr val="accent2"/>
                  </a:solidFill>
                </a:rPr>
                <a:t>Here</a:t>
              </a:r>
              <a:r>
                <a:rPr lang="fr-FR" altLang="fr-FR" b="0">
                  <a:solidFill>
                    <a:schemeClr val="accent2"/>
                  </a:solidFill>
                </a:rPr>
                <a:t> the </a:t>
              </a:r>
              <a:r>
                <a:rPr lang="fr-FR" altLang="fr-FR" b="0" err="1">
                  <a:solidFill>
                    <a:schemeClr val="accent2"/>
                  </a:solidFill>
                </a:rPr>
                <a:t>derivative</a:t>
              </a:r>
              <a:r>
                <a:rPr lang="fr-FR" altLang="fr-FR" b="0">
                  <a:solidFill>
                    <a:schemeClr val="accent2"/>
                  </a:solidFill>
                </a:rPr>
                <a:t> </a:t>
              </a:r>
              <a:r>
                <a:rPr lang="fr-FR" altLang="fr-FR" b="0" err="1">
                  <a:solidFill>
                    <a:schemeClr val="accent2"/>
                  </a:solidFill>
                </a:rPr>
                <a:t>does</a:t>
              </a:r>
              <a:r>
                <a:rPr lang="fr-FR" altLang="fr-FR" b="0">
                  <a:solidFill>
                    <a:schemeClr val="accent2"/>
                  </a:solidFill>
                </a:rPr>
                <a:t> not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explicitely</a:t>
              </a:r>
              <a:r>
                <a:rPr lang="fr-FR" altLang="fr-FR" b="0">
                  <a:solidFill>
                    <a:schemeClr val="accent2"/>
                  </a:solidFill>
                </a:rPr>
                <a:t> </a:t>
              </a:r>
              <a:r>
                <a:rPr lang="fr-FR" altLang="fr-FR" b="0" err="1">
                  <a:solidFill>
                    <a:schemeClr val="accent2"/>
                  </a:solidFill>
                </a:rPr>
                <a:t>depend</a:t>
              </a:r>
              <a:r>
                <a:rPr lang="fr-FR" altLang="fr-FR" b="0">
                  <a:solidFill>
                    <a:schemeClr val="accent2"/>
                  </a:solidFill>
                </a:rPr>
                <a:t> on time </a:t>
              </a:r>
              <a:r>
                <a:rPr lang="fr-FR" altLang="fr-FR" b="0" err="1">
                  <a:solidFill>
                    <a:schemeClr val="accent2"/>
                  </a:solidFill>
                </a:rPr>
                <a:t>t</a:t>
              </a:r>
              <a:r>
                <a:rPr lang="fr-FR" altLang="fr-FR" b="0">
                  <a:solidFill>
                    <a:schemeClr val="accent2"/>
                  </a:solidFill>
                </a:rPr>
                <a:t>,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because</a:t>
              </a:r>
              <a:r>
                <a:rPr lang="fr-FR" altLang="fr-FR" b="0">
                  <a:solidFill>
                    <a:schemeClr val="accent2"/>
                  </a:solidFill>
                </a:rPr>
                <a:t> the force </a:t>
              </a:r>
              <a:r>
                <a:rPr lang="fr-FR" altLang="fr-FR" b="0" err="1">
                  <a:solidFill>
                    <a:schemeClr val="accent2"/>
                  </a:solidFill>
                </a:rPr>
                <a:t>does</a:t>
              </a:r>
              <a:r>
                <a:rPr lang="fr-FR" altLang="fr-FR" b="0">
                  <a:solidFill>
                    <a:schemeClr val="accent2"/>
                  </a:solidFill>
                </a:rPr>
                <a:t> not </a:t>
              </a:r>
              <a:r>
                <a:rPr lang="fr-FR" altLang="fr-FR" b="0" err="1">
                  <a:solidFill>
                    <a:schemeClr val="accent2"/>
                  </a:solidFill>
                </a:rPr>
                <a:t>depend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explicitly</a:t>
              </a:r>
              <a:r>
                <a:rPr lang="fr-FR" altLang="fr-FR" b="0">
                  <a:solidFill>
                    <a:schemeClr val="accent2"/>
                  </a:solidFill>
                </a:rPr>
                <a:t> time </a:t>
              </a:r>
            </a:p>
          </p:txBody>
        </p:sp>
        <p:sp>
          <p:nvSpPr>
            <p:cNvPr id="33801" name="Text Box 10">
              <a:extLst>
                <a:ext uri="{FF2B5EF4-FFF2-40B4-BE49-F238E27FC236}">
                  <a16:creationId xmlns:a16="http://schemas.microsoft.com/office/drawing/2014/main" id="{4470EA02-238F-1240-AA77-A6AEC8D2A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" y="3760"/>
              <a:ext cx="1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/>
                <a:t>F</a:t>
              </a:r>
              <a:r>
                <a:rPr lang="fr-FR" altLang="fr-FR" b="0" baseline="-25000"/>
                <a:t>x</a:t>
              </a:r>
              <a:r>
                <a:rPr lang="fr-FR" altLang="fr-FR" b="0"/>
                <a:t>= V and F</a:t>
              </a:r>
              <a:r>
                <a:rPr lang="fr-FR" altLang="fr-FR" b="0" baseline="-25000"/>
                <a:t>v</a:t>
              </a:r>
              <a:r>
                <a:rPr lang="fr-FR" altLang="fr-FR" b="0"/>
                <a:t>= -Kx /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4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6">
            <a:extLst>
              <a:ext uri="{FF2B5EF4-FFF2-40B4-BE49-F238E27FC236}">
                <a16:creationId xmlns:a16="http://schemas.microsoft.com/office/drawing/2014/main" id="{16C4E983-A984-6146-BBFE-3A4F3DA7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32</a:t>
            </a:r>
          </a:p>
        </p:txBody>
      </p:sp>
      <p:graphicFrame>
        <p:nvGraphicFramePr>
          <p:cNvPr id="33795" name="Object 2">
            <a:extLst>
              <a:ext uri="{FF2B5EF4-FFF2-40B4-BE49-F238E27FC236}">
                <a16:creationId xmlns:a16="http://schemas.microsoft.com/office/drawing/2014/main" id="{7AC7641E-1DFD-344C-9D83-52EE9035508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987675" y="549275"/>
          <a:ext cx="2879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49600" imgH="28092400" progId="Equation.3">
                  <p:embed/>
                </p:oleObj>
              </mc:Choice>
              <mc:Fallback>
                <p:oleObj name="Equation" r:id="rId2" imgW="41249600" imgH="2809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49275"/>
                        <a:ext cx="2879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>
            <a:extLst>
              <a:ext uri="{FF2B5EF4-FFF2-40B4-BE49-F238E27FC236}">
                <a16:creationId xmlns:a16="http://schemas.microsoft.com/office/drawing/2014/main" id="{FAF2DBEC-DEFD-7C4E-9A98-DBE093290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07963"/>
            <a:ext cx="2063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Vector Writing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F7DA50C6-FFB1-E540-A209-F35CF92D0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089275"/>
            <a:ext cx="335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: the </a:t>
            </a:r>
            <a:r>
              <a:rPr lang="fr-FR" altLang="fr-FR" b="0" err="1"/>
              <a:t>spring</a:t>
            </a:r>
            <a:r>
              <a:rPr lang="fr-FR" altLang="fr-FR" b="0"/>
              <a:t> (</a:t>
            </a:r>
            <a:r>
              <a:rPr lang="fr-FR" altLang="fr-FR" b="0" err="1"/>
              <a:t>calculate</a:t>
            </a:r>
            <a:r>
              <a:rPr lang="fr-FR" altLang="fr-FR" b="0"/>
              <a:t> *)</a:t>
            </a:r>
          </a:p>
        </p:txBody>
      </p:sp>
      <p:grpSp>
        <p:nvGrpSpPr>
          <p:cNvPr id="35851" name="Group 11">
            <a:extLst>
              <a:ext uri="{FF2B5EF4-FFF2-40B4-BE49-F238E27FC236}">
                <a16:creationId xmlns:a16="http://schemas.microsoft.com/office/drawing/2014/main" id="{00B56B82-5B0D-B14C-A498-D286EEC3BA92}"/>
              </a:ext>
            </a:extLst>
          </p:cNvPr>
          <p:cNvGrpSpPr>
            <a:grpSpLocks/>
          </p:cNvGrpSpPr>
          <p:nvPr/>
        </p:nvGrpSpPr>
        <p:grpSpPr bwMode="auto">
          <a:xfrm>
            <a:off x="965200" y="3808413"/>
            <a:ext cx="7962900" cy="2527300"/>
            <a:chOff x="608" y="2399"/>
            <a:chExt cx="5016" cy="1592"/>
          </a:xfrm>
        </p:grpSpPr>
        <p:graphicFrame>
          <p:nvGraphicFramePr>
            <p:cNvPr id="33799" name="Object 6">
              <a:extLst>
                <a:ext uri="{FF2B5EF4-FFF2-40B4-BE49-F238E27FC236}">
                  <a16:creationId xmlns:a16="http://schemas.microsoft.com/office/drawing/2014/main" id="{04ED3D14-CA44-3743-A1BF-2556181C21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8" y="2494"/>
            <a:ext cx="2544" cy="9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203400" imgH="10528300" progId="Equation.3">
                    <p:embed/>
                  </p:oleObj>
                </mc:Choice>
                <mc:Fallback>
                  <p:oleObj name="Equation" r:id="rId4" imgW="27203400" imgH="10528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" y="2494"/>
                          <a:ext cx="2544" cy="9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0" name="Text Box 9">
              <a:extLst>
                <a:ext uri="{FF2B5EF4-FFF2-40B4-BE49-F238E27FC236}">
                  <a16:creationId xmlns:a16="http://schemas.microsoft.com/office/drawing/2014/main" id="{94F894E4-4E62-2044-BF27-F67A5E277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2399"/>
              <a:ext cx="239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>
                  <a:solidFill>
                    <a:schemeClr val="accent2"/>
                  </a:solidFill>
                </a:rPr>
                <a:t>Note: </a:t>
              </a:r>
              <a:r>
                <a:rPr lang="fr-FR" altLang="fr-FR" b="0" err="1">
                  <a:solidFill>
                    <a:schemeClr val="accent2"/>
                  </a:solidFill>
                </a:rPr>
                <a:t>Here</a:t>
              </a:r>
              <a:r>
                <a:rPr lang="fr-FR" altLang="fr-FR" b="0">
                  <a:solidFill>
                    <a:schemeClr val="accent2"/>
                  </a:solidFill>
                </a:rPr>
                <a:t> the </a:t>
              </a:r>
              <a:r>
                <a:rPr lang="fr-FR" altLang="fr-FR" b="0" err="1">
                  <a:solidFill>
                    <a:schemeClr val="accent2"/>
                  </a:solidFill>
                </a:rPr>
                <a:t>derivative</a:t>
              </a:r>
              <a:r>
                <a:rPr lang="fr-FR" altLang="fr-FR" b="0">
                  <a:solidFill>
                    <a:schemeClr val="accent2"/>
                  </a:solidFill>
                </a:rPr>
                <a:t> </a:t>
              </a:r>
              <a:r>
                <a:rPr lang="fr-FR" altLang="fr-FR" b="0" err="1">
                  <a:solidFill>
                    <a:schemeClr val="accent2"/>
                  </a:solidFill>
                </a:rPr>
                <a:t>does</a:t>
              </a:r>
              <a:r>
                <a:rPr lang="fr-FR" altLang="fr-FR" b="0">
                  <a:solidFill>
                    <a:schemeClr val="accent2"/>
                  </a:solidFill>
                </a:rPr>
                <a:t> not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explicitely</a:t>
              </a:r>
              <a:r>
                <a:rPr lang="fr-FR" altLang="fr-FR" b="0">
                  <a:solidFill>
                    <a:schemeClr val="accent2"/>
                  </a:solidFill>
                </a:rPr>
                <a:t> </a:t>
              </a:r>
              <a:r>
                <a:rPr lang="fr-FR" altLang="fr-FR" b="0" err="1">
                  <a:solidFill>
                    <a:schemeClr val="accent2"/>
                  </a:solidFill>
                </a:rPr>
                <a:t>depend</a:t>
              </a:r>
              <a:r>
                <a:rPr lang="fr-FR" altLang="fr-FR" b="0">
                  <a:solidFill>
                    <a:schemeClr val="accent2"/>
                  </a:solidFill>
                </a:rPr>
                <a:t> on time </a:t>
              </a:r>
              <a:r>
                <a:rPr lang="fr-FR" altLang="fr-FR" b="0" err="1">
                  <a:solidFill>
                    <a:schemeClr val="accent2"/>
                  </a:solidFill>
                </a:rPr>
                <a:t>t</a:t>
              </a:r>
              <a:r>
                <a:rPr lang="fr-FR" altLang="fr-FR" b="0">
                  <a:solidFill>
                    <a:schemeClr val="accent2"/>
                  </a:solidFill>
                </a:rPr>
                <a:t>,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because</a:t>
              </a:r>
              <a:r>
                <a:rPr lang="fr-FR" altLang="fr-FR" b="0">
                  <a:solidFill>
                    <a:schemeClr val="accent2"/>
                  </a:solidFill>
                </a:rPr>
                <a:t> the force </a:t>
              </a:r>
              <a:r>
                <a:rPr lang="fr-FR" altLang="fr-FR" b="0" err="1">
                  <a:solidFill>
                    <a:schemeClr val="accent2"/>
                  </a:solidFill>
                </a:rPr>
                <a:t>does</a:t>
              </a:r>
              <a:r>
                <a:rPr lang="fr-FR" altLang="fr-FR" b="0">
                  <a:solidFill>
                    <a:schemeClr val="accent2"/>
                  </a:solidFill>
                </a:rPr>
                <a:t> not </a:t>
              </a:r>
              <a:r>
                <a:rPr lang="fr-FR" altLang="fr-FR" b="0" err="1">
                  <a:solidFill>
                    <a:schemeClr val="accent2"/>
                  </a:solidFill>
                </a:rPr>
                <a:t>depend</a:t>
              </a:r>
              <a:br>
                <a:rPr lang="fr-FR" altLang="fr-FR" b="0">
                  <a:solidFill>
                    <a:schemeClr val="accent2"/>
                  </a:solidFill>
                </a:rPr>
              </a:br>
              <a:r>
                <a:rPr lang="fr-FR" altLang="fr-FR" b="0" err="1">
                  <a:solidFill>
                    <a:schemeClr val="accent2"/>
                  </a:solidFill>
                </a:rPr>
                <a:t>explicitly</a:t>
              </a:r>
              <a:r>
                <a:rPr lang="fr-FR" altLang="fr-FR" b="0">
                  <a:solidFill>
                    <a:schemeClr val="accent2"/>
                  </a:solidFill>
                </a:rPr>
                <a:t> time </a:t>
              </a:r>
            </a:p>
          </p:txBody>
        </p:sp>
        <p:sp>
          <p:nvSpPr>
            <p:cNvPr id="33801" name="Text Box 10">
              <a:extLst>
                <a:ext uri="{FF2B5EF4-FFF2-40B4-BE49-F238E27FC236}">
                  <a16:creationId xmlns:a16="http://schemas.microsoft.com/office/drawing/2014/main" id="{4470EA02-238F-1240-AA77-A6AEC8D2A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" y="3760"/>
              <a:ext cx="1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fr-FR" b="0"/>
                <a:t>F</a:t>
              </a:r>
              <a:r>
                <a:rPr lang="fr-FR" altLang="fr-FR" b="0" baseline="-25000"/>
                <a:t>x</a:t>
              </a:r>
              <a:r>
                <a:rPr lang="fr-FR" altLang="fr-FR" b="0"/>
                <a:t>= V and F</a:t>
              </a:r>
              <a:r>
                <a:rPr lang="fr-FR" altLang="fr-FR" b="0" baseline="-25000"/>
                <a:t>v</a:t>
              </a:r>
              <a:r>
                <a:rPr lang="fr-FR" altLang="fr-FR" b="0"/>
                <a:t>= -Kx / 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>
            <a:extLst>
              <a:ext uri="{FF2B5EF4-FFF2-40B4-BE49-F238E27FC236}">
                <a16:creationId xmlns:a16="http://schemas.microsoft.com/office/drawing/2014/main" id="{FA5214AC-084E-0743-9EC7-9D6312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</a:t>
            </a:r>
          </a:p>
        </p:txBody>
      </p:sp>
      <p:sp>
        <p:nvSpPr>
          <p:cNvPr id="5123" name="Text Box 2">
            <a:extLst>
              <a:ext uri="{FF2B5EF4-FFF2-40B4-BE49-F238E27FC236}">
                <a16:creationId xmlns:a16="http://schemas.microsoft.com/office/drawing/2014/main" id="{C9FD4500-606E-B941-A713-CDD9B804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784225"/>
            <a:ext cx="480131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i="1" err="1"/>
              <a:t>Depending</a:t>
            </a:r>
            <a:r>
              <a:rPr lang="fr-FR" altLang="fr-FR" b="0" i="1"/>
              <a:t> on the system, </a:t>
            </a:r>
            <a:r>
              <a:rPr lang="fr-FR" altLang="fr-FR" b="0" i="1" err="1"/>
              <a:t>there</a:t>
            </a:r>
            <a:r>
              <a:rPr lang="fr-FR" altLang="fr-FR" b="0" i="1"/>
              <a:t> are </a:t>
            </a:r>
            <a:r>
              <a:rPr lang="fr-FR" altLang="fr-FR" b="0"/>
              <a:t> </a:t>
            </a:r>
            <a:r>
              <a:rPr lang="fr-FR" altLang="fr-FR" b="0" i="1" err="1"/>
              <a:t>always</a:t>
            </a:r>
            <a:endParaRPr lang="fr-FR" altLang="fr-FR" b="0" i="1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 One or more </a:t>
            </a:r>
            <a:r>
              <a:rPr lang="fr-FR" altLang="fr-FR" err="1">
                <a:solidFill>
                  <a:srgbClr val="FF0000"/>
                </a:solidFill>
              </a:rPr>
              <a:t>quantities</a:t>
            </a:r>
            <a:r>
              <a:rPr lang="fr-FR" altLang="fr-FR" b="0"/>
              <a:t> must </a:t>
            </a:r>
            <a:r>
              <a:rPr lang="fr-FR" altLang="fr-FR" b="0" err="1"/>
              <a:t>be</a:t>
            </a:r>
            <a:r>
              <a:rPr lang="fr-FR" altLang="fr-FR" b="0"/>
              <a:t> </a:t>
            </a:r>
            <a:r>
              <a:rPr lang="fr-FR" altLang="fr-FR" b="0" err="1"/>
              <a:t>determined</a:t>
            </a: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That </a:t>
            </a:r>
            <a:r>
              <a:rPr lang="fr-FR" altLang="fr-FR" b="0" err="1"/>
              <a:t>depend</a:t>
            </a:r>
            <a:r>
              <a:rPr lang="fr-FR" altLang="fr-FR" b="0"/>
              <a:t> on on one or more </a:t>
            </a:r>
            <a:r>
              <a:rPr lang="fr-FR" altLang="fr-FR" err="1">
                <a:solidFill>
                  <a:srgbClr val="FF0000"/>
                </a:solidFill>
              </a:rPr>
              <a:t>parameters</a:t>
            </a:r>
            <a:r>
              <a:rPr lang="fr-FR" altLang="fr-FR" b="0"/>
              <a:t> </a:t>
            </a:r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  <a:p>
            <a:pPr eaLnBrk="1" hangingPunct="1">
              <a:buFontTx/>
              <a:buChar char="•"/>
            </a:pPr>
            <a:endParaRPr lang="fr-FR" altLang="fr-FR" b="0"/>
          </a:p>
        </p:txBody>
      </p:sp>
      <p:graphicFrame>
        <p:nvGraphicFramePr>
          <p:cNvPr id="5124" name="Object 3">
            <a:extLst>
              <a:ext uri="{FF2B5EF4-FFF2-40B4-BE49-F238E27FC236}">
                <a16:creationId xmlns:a16="http://schemas.microsoft.com/office/drawing/2014/main" id="{300A2710-9835-8E42-869C-1767E4AC7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844675"/>
          <a:ext cx="17907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61400" imgH="9652000" progId="Equation.3">
                  <p:embed/>
                </p:oleObj>
              </mc:Choice>
              <mc:Fallback>
                <p:oleObj name="Equation" r:id="rId2" imgW="21361400" imgH="9652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844675"/>
                        <a:ext cx="17907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AutoShape 4">
            <a:extLst>
              <a:ext uri="{FF2B5EF4-FFF2-40B4-BE49-F238E27FC236}">
                <a16:creationId xmlns:a16="http://schemas.microsoft.com/office/drawing/2014/main" id="{309147E8-85AC-BE4F-BB09-C245C0642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005013"/>
            <a:ext cx="863600" cy="576262"/>
          </a:xfrm>
          <a:prstGeom prst="rightArrow">
            <a:avLst>
              <a:gd name="adj1" fmla="val 50000"/>
              <a:gd name="adj2" fmla="val 37466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5BB85D05-229F-2F47-8EE8-C19A553A2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2097088"/>
            <a:ext cx="8816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X, V, V</a:t>
            </a:r>
          </a:p>
        </p:txBody>
      </p:sp>
      <p:graphicFrame>
        <p:nvGraphicFramePr>
          <p:cNvPr id="5127" name="Object 6">
            <a:extLst>
              <a:ext uri="{FF2B5EF4-FFF2-40B4-BE49-F238E27FC236}">
                <a16:creationId xmlns:a16="http://schemas.microsoft.com/office/drawing/2014/main" id="{B5D2515A-35BC-0B40-BACB-B69E0A5927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852738"/>
          <a:ext cx="25923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845000" imgH="9652000" progId="Equation.3">
                  <p:embed/>
                </p:oleObj>
              </mc:Choice>
              <mc:Fallback>
                <p:oleObj name="Equation" r:id="rId4" imgW="29845000" imgH="9652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52738"/>
                        <a:ext cx="25923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AutoShape 7">
            <a:extLst>
              <a:ext uri="{FF2B5EF4-FFF2-40B4-BE49-F238E27FC236}">
                <a16:creationId xmlns:a16="http://schemas.microsoft.com/office/drawing/2014/main" id="{7D8BA361-A488-8E49-84C9-B901851CD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997200"/>
            <a:ext cx="863600" cy="576263"/>
          </a:xfrm>
          <a:prstGeom prst="rightArrow">
            <a:avLst>
              <a:gd name="adj1" fmla="val 50000"/>
              <a:gd name="adj2" fmla="val 37466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129" name="Text Box 8">
            <a:extLst>
              <a:ext uri="{FF2B5EF4-FFF2-40B4-BE49-F238E27FC236}">
                <a16:creationId xmlns:a16="http://schemas.microsoft.com/office/drawing/2014/main" id="{D5A88802-B0C7-8546-AC7D-0B42B781B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3068638"/>
            <a:ext cx="169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temperature T</a:t>
            </a:r>
          </a:p>
        </p:txBody>
      </p:sp>
      <p:graphicFrame>
        <p:nvGraphicFramePr>
          <p:cNvPr id="5130" name="Object 9">
            <a:extLst>
              <a:ext uri="{FF2B5EF4-FFF2-40B4-BE49-F238E27FC236}">
                <a16:creationId xmlns:a16="http://schemas.microsoft.com/office/drawing/2014/main" id="{CFAAB8E7-C1D4-614A-A9D1-B61B97DEB3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1075" y="4660900"/>
          <a:ext cx="17907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361400" imgH="9652000" progId="Equation.3">
                  <p:embed/>
                </p:oleObj>
              </mc:Choice>
              <mc:Fallback>
                <p:oleObj name="Equation" r:id="rId6" imgW="21361400" imgH="9652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4660900"/>
                        <a:ext cx="1790700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0">
            <a:extLst>
              <a:ext uri="{FF2B5EF4-FFF2-40B4-BE49-F238E27FC236}">
                <a16:creationId xmlns:a16="http://schemas.microsoft.com/office/drawing/2014/main" id="{7E6AECE2-6FE9-7448-A309-43B3EA53AC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5686425"/>
          <a:ext cx="25923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845000" imgH="9652000" progId="Equation.3">
                  <p:embed/>
                </p:oleObj>
              </mc:Choice>
              <mc:Fallback>
                <p:oleObj name="Equation" r:id="rId7" imgW="29845000" imgH="9652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686425"/>
                        <a:ext cx="25923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AutoShape 11">
            <a:extLst>
              <a:ext uri="{FF2B5EF4-FFF2-40B4-BE49-F238E27FC236}">
                <a16:creationId xmlns:a16="http://schemas.microsoft.com/office/drawing/2014/main" id="{8C3C81E2-EBC9-F040-B220-FF63C482A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813300"/>
            <a:ext cx="863600" cy="576263"/>
          </a:xfrm>
          <a:prstGeom prst="rightArrow">
            <a:avLst>
              <a:gd name="adj1" fmla="val 50000"/>
              <a:gd name="adj2" fmla="val 3746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133" name="AutoShape 12">
            <a:extLst>
              <a:ext uri="{FF2B5EF4-FFF2-40B4-BE49-F238E27FC236}">
                <a16:creationId xmlns:a16="http://schemas.microsoft.com/office/drawing/2014/main" id="{7FC90B52-C650-1640-AB1B-5D337D3FF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5805488"/>
            <a:ext cx="863600" cy="576262"/>
          </a:xfrm>
          <a:prstGeom prst="rightArrow">
            <a:avLst>
              <a:gd name="adj1" fmla="val 50000"/>
              <a:gd name="adj2" fmla="val 3746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134" name="Text Box 13">
            <a:extLst>
              <a:ext uri="{FF2B5EF4-FFF2-40B4-BE49-F238E27FC236}">
                <a16:creationId xmlns:a16="http://schemas.microsoft.com/office/drawing/2014/main" id="{4FB95CED-8F7D-9741-975F-B0C4B32D3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425" y="4889500"/>
            <a:ext cx="1314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time t </a:t>
            </a:r>
          </a:p>
        </p:txBody>
      </p:sp>
      <p:sp>
        <p:nvSpPr>
          <p:cNvPr id="5135" name="Text Box 14">
            <a:extLst>
              <a:ext uri="{FF2B5EF4-FFF2-40B4-BE49-F238E27FC236}">
                <a16:creationId xmlns:a16="http://schemas.microsoft.com/office/drawing/2014/main" id="{575AE1C5-99E8-9F43-B0C8-00E90BC7F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5824538"/>
            <a:ext cx="205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Time </a:t>
            </a:r>
            <a:r>
              <a:rPr lang="fr-FR" altLang="fr-FR" b="0" err="1"/>
              <a:t>t</a:t>
            </a:r>
            <a:r>
              <a:rPr lang="fr-FR" altLang="fr-FR" b="0"/>
              <a:t>, x </a:t>
            </a:r>
            <a:r>
              <a:rPr lang="fr-FR" altLang="fr-FR" b="0" err="1"/>
              <a:t>space</a:t>
            </a:r>
            <a:endParaRPr lang="fr-FR" altLang="fr-FR"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u numéro de diapositive 6">
            <a:extLst>
              <a:ext uri="{FF2B5EF4-FFF2-40B4-BE49-F238E27FC236}">
                <a16:creationId xmlns:a16="http://schemas.microsoft.com/office/drawing/2014/main" id="{0BC6A3DF-75D8-5848-BCE0-BB323BA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33</a:t>
            </a: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id="{90D9AEDF-AC19-154C-BC0D-8496E9B37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236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Real equation:</a:t>
            </a:r>
          </a:p>
        </p:txBody>
      </p:sp>
      <p:graphicFrame>
        <p:nvGraphicFramePr>
          <p:cNvPr id="34820" name="Object 3">
            <a:extLst>
              <a:ext uri="{FF2B5EF4-FFF2-40B4-BE49-F238E27FC236}">
                <a16:creationId xmlns:a16="http://schemas.microsoft.com/office/drawing/2014/main" id="{7F7A31E9-74A5-054F-9E6A-1E8469695B7D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563938" y="115888"/>
          <a:ext cx="3527425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249600" imgH="28092400" progId="Equation.3">
                  <p:embed/>
                </p:oleObj>
              </mc:Choice>
              <mc:Fallback>
                <p:oleObj name="Equation" r:id="rId2" imgW="41249600" imgH="28092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15888"/>
                        <a:ext cx="3527425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>
            <a:extLst>
              <a:ext uri="{FF2B5EF4-FFF2-40B4-BE49-F238E27FC236}">
                <a16:creationId xmlns:a16="http://schemas.microsoft.com/office/drawing/2014/main" id="{CD3D07A5-DD4C-884E-BD30-DF88ABEC0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1075"/>
            <a:ext cx="295465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Numerical</a:t>
            </a:r>
            <a:r>
              <a:rPr lang="fr-FR" altLang="fr-FR"/>
              <a:t> approximation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= X at time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br>
              <a:rPr lang="fr-FR" altLang="fr-FR" b="0"/>
            </a:br>
            <a:br>
              <a:rPr lang="fr-FR" altLang="fr-FR" b="0"/>
            </a:br>
            <a:r>
              <a:rPr lang="fr-FR" altLang="fr-FR" b="0" err="1"/>
              <a:t>where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= (N + 1) x </a:t>
            </a:r>
            <a:r>
              <a:rPr lang="fr-FR" altLang="fr-FR" b="0" err="1"/>
              <a:t>dt</a:t>
            </a:r>
            <a:r>
              <a:rPr lang="fr-FR" altLang="fr-FR" b="0"/>
              <a:t> </a:t>
            </a:r>
          </a:p>
        </p:txBody>
      </p:sp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EC467568-64CC-D342-A914-A71EF983BF12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708400" y="3332163"/>
          <a:ext cx="385445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396400" imgH="28092400" progId="Equation.3">
                  <p:embed/>
                </p:oleObj>
              </mc:Choice>
              <mc:Fallback>
                <p:oleObj name="Equation" r:id="rId4" imgW="47396400" imgH="28092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332163"/>
                        <a:ext cx="3854450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9">
            <a:extLst>
              <a:ext uri="{FF2B5EF4-FFF2-40B4-BE49-F238E27FC236}">
                <a16:creationId xmlns:a16="http://schemas.microsoft.com/office/drawing/2014/main" id="{71B68938-6F4F-7844-82DC-424C31940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092825"/>
            <a:ext cx="37497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f </a:t>
            </a:r>
            <a:r>
              <a:rPr lang="fr-FR" altLang="fr-FR" err="1"/>
              <a:t>is</a:t>
            </a:r>
            <a:r>
              <a:rPr lang="fr-FR" altLang="fr-FR"/>
              <a:t> the </a:t>
            </a:r>
            <a:r>
              <a:rPr lang="fr-FR" altLang="fr-FR" err="1"/>
              <a:t>derivative</a:t>
            </a:r>
            <a:r>
              <a:rPr lang="fr-FR" altLang="fr-FR"/>
              <a:t>, F </a:t>
            </a:r>
            <a:r>
              <a:rPr lang="fr-FR" altLang="fr-FR" err="1"/>
              <a:t>is</a:t>
            </a:r>
            <a:r>
              <a:rPr lang="fr-FR" altLang="fr-FR"/>
              <a:t> the </a:t>
            </a:r>
            <a:r>
              <a:rPr lang="fr-FR" altLang="fr-FR" err="1"/>
              <a:t>solver</a:t>
            </a:r>
            <a:endParaRPr lang="fr-FR" altLang="fr-FR"/>
          </a:p>
        </p:txBody>
      </p:sp>
      <p:sp>
        <p:nvSpPr>
          <p:cNvPr id="34824" name="AutoShape 11">
            <a:extLst>
              <a:ext uri="{FF2B5EF4-FFF2-40B4-BE49-F238E27FC236}">
                <a16:creationId xmlns:a16="http://schemas.microsoft.com/office/drawing/2014/main" id="{67A0E307-C9B0-304F-9F82-00DF3342541A}"/>
              </a:ext>
            </a:extLst>
          </p:cNvPr>
          <p:cNvSpPr>
            <a:spLocks/>
          </p:cNvSpPr>
          <p:nvPr/>
        </p:nvSpPr>
        <p:spPr bwMode="auto">
          <a:xfrm rot="-5400000">
            <a:off x="5796757" y="1845468"/>
            <a:ext cx="215900" cy="1655763"/>
          </a:xfrm>
          <a:prstGeom prst="leftBrace">
            <a:avLst>
              <a:gd name="adj1" fmla="val 639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4825" name="Text Box 12">
            <a:extLst>
              <a:ext uri="{FF2B5EF4-FFF2-40B4-BE49-F238E27FC236}">
                <a16:creationId xmlns:a16="http://schemas.microsoft.com/office/drawing/2014/main" id="{198799D3-C624-C045-861E-02A012C74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2728913"/>
            <a:ext cx="111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i="1"/>
              <a:t>function f</a:t>
            </a:r>
          </a:p>
        </p:txBody>
      </p:sp>
      <p:sp>
        <p:nvSpPr>
          <p:cNvPr id="34826" name="AutoShape 13">
            <a:extLst>
              <a:ext uri="{FF2B5EF4-FFF2-40B4-BE49-F238E27FC236}">
                <a16:creationId xmlns:a16="http://schemas.microsoft.com/office/drawing/2014/main" id="{07B74A48-14C8-6E46-AEE3-2A0289E143E7}"/>
              </a:ext>
            </a:extLst>
          </p:cNvPr>
          <p:cNvSpPr>
            <a:spLocks/>
          </p:cNvSpPr>
          <p:nvPr/>
        </p:nvSpPr>
        <p:spPr bwMode="auto">
          <a:xfrm rot="-5400000">
            <a:off x="5939632" y="4725193"/>
            <a:ext cx="431800" cy="2303463"/>
          </a:xfrm>
          <a:prstGeom prst="leftBrace">
            <a:avLst>
              <a:gd name="adj1" fmla="val 4445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4827" name="Text Box 14">
            <a:extLst>
              <a:ext uri="{FF2B5EF4-FFF2-40B4-BE49-F238E27FC236}">
                <a16:creationId xmlns:a16="http://schemas.microsoft.com/office/drawing/2014/main" id="{72820110-4956-9143-A812-3A7D751E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6086475"/>
            <a:ext cx="1187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i="1"/>
              <a:t>function 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numéro de diapositive 5">
            <a:extLst>
              <a:ext uri="{FF2B5EF4-FFF2-40B4-BE49-F238E27FC236}">
                <a16:creationId xmlns:a16="http://schemas.microsoft.com/office/drawing/2014/main" id="{18EAD914-0E81-2B4C-A407-E71BC7CA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34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1621F3A7-AB1F-CE47-848B-EB21989A0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49275"/>
            <a:ext cx="7896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latin typeface="Arial"/>
                <a:cs typeface="Arial"/>
              </a:rPr>
              <a:t>The basic </a:t>
            </a:r>
            <a:r>
              <a:rPr lang="fr-FR" altLang="fr-FR" b="0" err="1">
                <a:latin typeface="Arial"/>
                <a:cs typeface="Arial"/>
              </a:rPr>
              <a:t>tool</a:t>
            </a:r>
            <a:r>
              <a:rPr lang="fr-FR" altLang="fr-FR" b="0">
                <a:latin typeface="Arial"/>
                <a:cs typeface="Arial"/>
              </a:rPr>
              <a:t> for building </a:t>
            </a:r>
            <a:r>
              <a:rPr lang="fr-FR" altLang="fr-FR">
                <a:latin typeface="Arial"/>
                <a:cs typeface="Arial"/>
              </a:rPr>
              <a:t>F(MAIN PARAMETER)</a:t>
            </a:r>
            <a:r>
              <a:rPr lang="fr-FR" altLang="fr-FR" b="0">
                <a:latin typeface="Arial"/>
                <a:cs typeface="Arial"/>
              </a:rPr>
              <a:t> </a:t>
            </a:r>
            <a:r>
              <a:rPr lang="fr-FR" altLang="fr-FR" b="0" err="1">
                <a:latin typeface="Arial"/>
                <a:cs typeface="Arial"/>
              </a:rPr>
              <a:t>is</a:t>
            </a:r>
            <a:r>
              <a:rPr lang="fr-FR" altLang="fr-FR" b="0">
                <a:latin typeface="Arial"/>
                <a:cs typeface="Arial"/>
              </a:rPr>
              <a:t> the </a:t>
            </a:r>
            <a:r>
              <a:rPr lang="fr-FR" altLang="fr-FR">
                <a:latin typeface="Arial"/>
                <a:cs typeface="Arial"/>
              </a:rPr>
              <a:t>Taylor expansion</a:t>
            </a:r>
            <a:r>
              <a:rPr lang="fr-FR" altLang="fr-FR" b="0">
                <a:latin typeface="Arial"/>
                <a:cs typeface="Arial"/>
              </a:rPr>
              <a:t>:</a:t>
            </a:r>
          </a:p>
          <a:p>
            <a:pPr eaLnBrk="1" hangingPunct="1"/>
            <a:endParaRPr lang="fr-FR" altLang="fr-FR" b="0"/>
          </a:p>
        </p:txBody>
      </p:sp>
      <p:graphicFrame>
        <p:nvGraphicFramePr>
          <p:cNvPr id="35844" name="Object 5">
            <a:extLst>
              <a:ext uri="{FF2B5EF4-FFF2-40B4-BE49-F238E27FC236}">
                <a16:creationId xmlns:a16="http://schemas.microsoft.com/office/drawing/2014/main" id="{64847AD2-AD96-C144-BE66-900FB6A7F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425" y="1268413"/>
          <a:ext cx="822325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4264500" imgH="9652000" progId="Equation.3">
                  <p:embed/>
                </p:oleObj>
              </mc:Choice>
              <mc:Fallback>
                <p:oleObj name="Equation" r:id="rId2" imgW="842645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1268413"/>
                        <a:ext cx="8223250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6">
            <a:extLst>
              <a:ext uri="{FF2B5EF4-FFF2-40B4-BE49-F238E27FC236}">
                <a16:creationId xmlns:a16="http://schemas.microsoft.com/office/drawing/2014/main" id="{EE1DF000-B485-D140-BB81-DAFD1AE71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411913"/>
            <a:ext cx="665663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 practice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only</a:t>
            </a:r>
            <a:r>
              <a:rPr lang="fr-FR" altLang="fr-FR" b="0"/>
              <a:t> know </a:t>
            </a:r>
            <a:r>
              <a:rPr lang="fr-FR" altLang="fr-FR"/>
              <a:t>f</a:t>
            </a:r>
            <a:r>
              <a:rPr lang="fr-FR" altLang="fr-FR" b="0"/>
              <a:t>. The goal of </a:t>
            </a:r>
            <a:r>
              <a:rPr lang="fr-FR" altLang="fr-FR" b="0" err="1"/>
              <a:t>any</a:t>
            </a:r>
            <a:r>
              <a:rPr lang="fr-FR" altLang="fr-FR" b="0"/>
              <a:t> </a:t>
            </a:r>
            <a:r>
              <a:rPr lang="fr-FR" altLang="fr-FR" b="0" err="1"/>
              <a:t>solver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to </a:t>
            </a:r>
            <a:r>
              <a:rPr lang="fr-FR" altLang="fr-FR" b="0" err="1"/>
              <a:t>estimate</a:t>
            </a:r>
            <a:br>
              <a:rPr lang="fr-FR" altLang="fr-FR" b="0"/>
            </a:br>
            <a:r>
              <a:rPr lang="fr-FR" altLang="fr-FR" b="0"/>
              <a:t>the best possible développent of X </a:t>
            </a:r>
            <a:r>
              <a:rPr lang="fr-FR" altLang="fr-FR" b="0" err="1"/>
              <a:t>knowing</a:t>
            </a:r>
            <a:r>
              <a:rPr lang="fr-FR" altLang="fr-FR" b="0"/>
              <a:t> </a:t>
            </a:r>
            <a:r>
              <a:rPr lang="fr-FR" altLang="fr-FR" b="0" err="1"/>
              <a:t>only</a:t>
            </a:r>
            <a:r>
              <a:rPr lang="fr-FR" altLang="fr-FR" b="0"/>
              <a:t> </a:t>
            </a:r>
            <a:r>
              <a:rPr lang="fr-FR" altLang="fr-FR"/>
              <a:t>f</a:t>
            </a:r>
            <a:r>
              <a:rPr lang="fr-FR" altLang="fr-FR" b="0"/>
              <a:t>...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It's</a:t>
            </a:r>
            <a:r>
              <a:rPr lang="fr-FR" altLang="fr-FR" b="0"/>
              <a:t> possible !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686BE-F80B-3B4B-926A-DF5864925AA6}"/>
              </a:ext>
            </a:extLst>
          </p:cNvPr>
          <p:cNvSpPr txBox="1"/>
          <p:nvPr/>
        </p:nvSpPr>
        <p:spPr>
          <a:xfrm>
            <a:off x="3511453" y="17994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Euler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2861ACB-FB31-9341-8EB7-EE9E011184C2}"/>
                  </a:ext>
                </a:extLst>
              </p:cNvPr>
              <p:cNvSpPr txBox="1"/>
              <p:nvPr/>
            </p:nvSpPr>
            <p:spPr>
              <a:xfrm>
                <a:off x="441848" y="3672172"/>
                <a:ext cx="981359" cy="617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2861ACB-FB31-9341-8EB7-EE9E01118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8" y="3672172"/>
                <a:ext cx="981359" cy="617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numéro de diapositive 6">
            <a:extLst>
              <a:ext uri="{FF2B5EF4-FFF2-40B4-BE49-F238E27FC236}">
                <a16:creationId xmlns:a16="http://schemas.microsoft.com/office/drawing/2014/main" id="{4D757DCB-CAB8-F04B-AECB-A4989D64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35</a:t>
            </a:r>
          </a:p>
        </p:txBody>
      </p:sp>
      <p:sp>
        <p:nvSpPr>
          <p:cNvPr id="36867" name="Text Box 13">
            <a:extLst>
              <a:ext uri="{FF2B5EF4-FFF2-40B4-BE49-F238E27FC236}">
                <a16:creationId xmlns:a16="http://schemas.microsoft.com/office/drawing/2014/main" id="{9541F538-E3A4-1C41-8DB6-138504592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0350"/>
            <a:ext cx="355738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Using</a:t>
            </a:r>
            <a:r>
              <a:rPr lang="fr-FR" altLang="fr-FR" b="0"/>
              <a:t> the </a:t>
            </a:r>
            <a:r>
              <a:rPr lang="fr-FR" altLang="fr-FR" b="0" err="1"/>
              <a:t>development</a:t>
            </a:r>
            <a:r>
              <a:rPr lang="fr-FR" altLang="fr-FR" b="0"/>
              <a:t> of </a:t>
            </a:r>
            <a:r>
              <a:rPr lang="fr-FR" altLang="fr-FR" b="0" err="1"/>
              <a:t>taylor</a:t>
            </a:r>
            <a:r>
              <a:rPr lang="fr-FR" altLang="fr-FR" b="0"/>
              <a:t> :</a:t>
            </a:r>
          </a:p>
          <a:p>
            <a:pPr eaLnBrk="1" hangingPunct="1"/>
            <a:endParaRPr lang="fr-FR" altLang="fr-FR" sz="2400" b="0"/>
          </a:p>
          <a:p>
            <a:pPr eaLnBrk="1" hangingPunct="1"/>
            <a:endParaRPr lang="fr-FR" altLang="fr-FR" sz="2400" b="0"/>
          </a:p>
          <a:p>
            <a:pPr eaLnBrk="1" hangingPunct="1"/>
            <a:endParaRPr lang="fr-FR" altLang="fr-FR" sz="2400" b="0"/>
          </a:p>
        </p:txBody>
      </p:sp>
      <p:graphicFrame>
        <p:nvGraphicFramePr>
          <p:cNvPr id="36868" name="Object 15">
            <a:extLst>
              <a:ext uri="{FF2B5EF4-FFF2-40B4-BE49-F238E27FC236}">
                <a16:creationId xmlns:a16="http://schemas.microsoft.com/office/drawing/2014/main" id="{5E0156ED-78F4-E943-A7B4-86A418C61CC3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16013" y="1628775"/>
          <a:ext cx="554355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340500" imgH="15214600" progId="Equation.3">
                  <p:embed/>
                </p:oleObj>
              </mc:Choice>
              <mc:Fallback>
                <p:oleObj name="Equation" r:id="rId2" imgW="57340500" imgH="15214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5543550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17">
            <a:extLst>
              <a:ext uri="{FF2B5EF4-FFF2-40B4-BE49-F238E27FC236}">
                <a16:creationId xmlns:a16="http://schemas.microsoft.com/office/drawing/2014/main" id="{EAC2240F-EB75-CE4F-8856-1EA9262AA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2852738"/>
            <a:ext cx="12954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Text Box 18">
            <a:extLst>
              <a:ext uri="{FF2B5EF4-FFF2-40B4-BE49-F238E27FC236}">
                <a16:creationId xmlns:a16="http://schemas.microsoft.com/office/drawing/2014/main" id="{CDC42437-B4F9-7442-9CF3-D04FE7B42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789363"/>
            <a:ext cx="3486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Function, Equa. diff system</a:t>
            </a:r>
          </a:p>
        </p:txBody>
      </p:sp>
      <p:sp>
        <p:nvSpPr>
          <p:cNvPr id="36871" name="Text Box 19">
            <a:extLst>
              <a:ext uri="{FF2B5EF4-FFF2-40B4-BE49-F238E27FC236}">
                <a16:creationId xmlns:a16="http://schemas.microsoft.com/office/drawing/2014/main" id="{3E3DBFBA-9704-784B-86BD-99FF3FB1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430713"/>
            <a:ext cx="5873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Inspired by this development, the function F will be: </a:t>
            </a:r>
          </a:p>
        </p:txBody>
      </p:sp>
      <p:sp>
        <p:nvSpPr>
          <p:cNvPr id="36873" name="Text Box 23">
            <a:extLst>
              <a:ext uri="{FF2B5EF4-FFF2-40B4-BE49-F238E27FC236}">
                <a16:creationId xmlns:a16="http://schemas.microsoft.com/office/drawing/2014/main" id="{84C1F341-430C-DC44-8A52-7B8533E4E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188" y="5321300"/>
            <a:ext cx="32624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Where</a:t>
            </a:r>
            <a:r>
              <a:rPr lang="fr-FR" altLang="fr-FR" b="0"/>
              <a:t> F </a:t>
            </a:r>
            <a:r>
              <a:rPr lang="fr-FR" altLang="fr-FR" b="0" err="1"/>
              <a:t>is</a:t>
            </a:r>
            <a:r>
              <a:rPr lang="fr-FR" altLang="fr-FR" b="0"/>
              <a:t> a  </a:t>
            </a:r>
            <a:r>
              <a:rPr lang="fr-FR" altLang="fr-FR" b="0" err="1"/>
              <a:t>numerical</a:t>
            </a:r>
            <a:r>
              <a:rPr lang="fr-FR" altLang="fr-FR" b="0"/>
              <a:t> </a:t>
            </a:r>
            <a:br>
              <a:rPr lang="fr-FR" altLang="fr-FR" b="0"/>
            </a:br>
            <a:r>
              <a:rPr lang="fr-FR" altLang="fr-FR" b="0"/>
              <a:t>approximation the </a:t>
            </a:r>
            <a:r>
              <a:rPr lang="fr-FR" altLang="fr-FR" b="0" err="1"/>
              <a:t>derivative</a:t>
            </a:r>
            <a:r>
              <a:rPr lang="fr-FR" altLang="fr-FR" b="0"/>
              <a:t> !!</a:t>
            </a:r>
          </a:p>
        </p:txBody>
      </p:sp>
      <p:grpSp>
        <p:nvGrpSpPr>
          <p:cNvPr id="33818" name="Group 26">
            <a:extLst>
              <a:ext uri="{FF2B5EF4-FFF2-40B4-BE49-F238E27FC236}">
                <a16:creationId xmlns:a16="http://schemas.microsoft.com/office/drawing/2014/main" id="{BBD9AEBB-C546-D24C-BF80-E07AAF9DBF99}"/>
              </a:ext>
            </a:extLst>
          </p:cNvPr>
          <p:cNvGrpSpPr>
            <a:grpSpLocks/>
          </p:cNvGrpSpPr>
          <p:nvPr/>
        </p:nvGrpSpPr>
        <p:grpSpPr bwMode="auto">
          <a:xfrm>
            <a:off x="3636963" y="1916113"/>
            <a:ext cx="1007045" cy="3889375"/>
            <a:chOff x="2245" y="1207"/>
            <a:chExt cx="744" cy="2450"/>
          </a:xfrm>
        </p:grpSpPr>
        <p:sp>
          <p:nvSpPr>
            <p:cNvPr id="36875" name="Oval 24">
              <a:extLst>
                <a:ext uri="{FF2B5EF4-FFF2-40B4-BE49-F238E27FC236}">
                  <a16:creationId xmlns:a16="http://schemas.microsoft.com/office/drawing/2014/main" id="{C4F40C50-7E6E-CA47-B988-8112A63B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1207"/>
              <a:ext cx="562" cy="8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876" name="Line 25">
              <a:extLst>
                <a:ext uri="{FF2B5EF4-FFF2-40B4-BE49-F238E27FC236}">
                  <a16:creationId xmlns:a16="http://schemas.microsoft.com/office/drawing/2014/main" id="{AAF64188-00D2-5D46-8407-C365E3388C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45" y="2023"/>
              <a:ext cx="498" cy="16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38E3EE-DCFB-6044-B420-84BE425D452B}"/>
                  </a:ext>
                </a:extLst>
              </p:cNvPr>
              <p:cNvSpPr txBox="1"/>
              <p:nvPr/>
            </p:nvSpPr>
            <p:spPr>
              <a:xfrm>
                <a:off x="1098476" y="6197055"/>
                <a:ext cx="49635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𝒅𝒕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38E3EE-DCFB-6044-B420-84BE425D4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76" y="6197055"/>
                <a:ext cx="4963538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55E69AA9-8B46-B244-B7A6-962DCF747700}"/>
              </a:ext>
            </a:extLst>
          </p:cNvPr>
          <p:cNvSpPr/>
          <p:nvPr/>
        </p:nvSpPr>
        <p:spPr bwMode="auto">
          <a:xfrm>
            <a:off x="4644008" y="1916832"/>
            <a:ext cx="3816424" cy="1368152"/>
          </a:xfrm>
          <a:prstGeom prst="ellipse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BADEE0-0048-904D-8F8E-E9B10E4FAE54}"/>
              </a:ext>
            </a:extLst>
          </p:cNvPr>
          <p:cNvSpPr txBox="1"/>
          <p:nvPr/>
        </p:nvSpPr>
        <p:spPr>
          <a:xfrm>
            <a:off x="6553200" y="148478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Ignored terms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u numéro de diapositive 6">
            <a:extLst>
              <a:ext uri="{FF2B5EF4-FFF2-40B4-BE49-F238E27FC236}">
                <a16:creationId xmlns:a16="http://schemas.microsoft.com/office/drawing/2014/main" id="{9D6B62FD-7B02-DD4C-836C-7BA49E8E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36</a:t>
            </a:r>
          </a:p>
        </p:txBody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23D0520D-F5DD-BD45-A565-26BE48E35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52425"/>
            <a:ext cx="794067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How to </a:t>
            </a:r>
            <a:r>
              <a:rPr lang="fr-FR" altLang="fr-FR" b="0" err="1"/>
              <a:t>build</a:t>
            </a:r>
            <a:r>
              <a:rPr lang="fr-FR" altLang="fr-FR" b="0"/>
              <a:t> S: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simplest</a:t>
            </a:r>
            <a:r>
              <a:rPr lang="fr-FR" altLang="fr-FR" b="0"/>
              <a:t> case </a:t>
            </a:r>
            <a:r>
              <a:rPr lang="fr-FR" altLang="fr-FR" b="0" err="1"/>
              <a:t>is</a:t>
            </a:r>
            <a:r>
              <a:rPr lang="fr-FR" altLang="fr-FR" b="0"/>
              <a:t> the Euler Method: </a:t>
            </a:r>
            <a:br>
              <a:rPr lang="fr-FR" altLang="fr-FR" b="0"/>
            </a:b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Euler Method :</a:t>
            </a:r>
          </a:p>
          <a:p>
            <a:pPr eaLnBrk="1" hangingPunct="1"/>
            <a:endParaRPr lang="fr-FR" altLang="fr-FR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/>
              <a:t>For Euler </a:t>
            </a:r>
            <a:r>
              <a:rPr lang="fr-FR" altLang="fr-FR" err="1"/>
              <a:t>we</a:t>
            </a:r>
            <a:r>
              <a:rPr lang="fr-FR" altLang="fr-FR"/>
              <a:t> </a:t>
            </a:r>
            <a:r>
              <a:rPr lang="fr-FR" altLang="fr-FR" err="1"/>
              <a:t>just</a:t>
            </a:r>
            <a:r>
              <a:rPr lang="fr-FR" altLang="fr-FR"/>
              <a:t> set F (x, </a:t>
            </a:r>
            <a:r>
              <a:rPr lang="fr-FR" altLang="fr-FR" err="1"/>
              <a:t>t</a:t>
            </a:r>
            <a:r>
              <a:rPr lang="fr-FR" altLang="fr-FR"/>
              <a:t>) = f (x, </a:t>
            </a:r>
            <a:r>
              <a:rPr lang="fr-FR" altLang="fr-FR" err="1"/>
              <a:t>t</a:t>
            </a:r>
            <a:r>
              <a:rPr lang="fr-FR" altLang="fr-FR"/>
              <a:t>)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function</a:t>
            </a:r>
            <a:r>
              <a:rPr lang="fr-FR" altLang="fr-FR" b="0"/>
              <a:t> S (x, </a:t>
            </a:r>
            <a:r>
              <a:rPr lang="fr-FR" altLang="fr-FR" b="0" err="1"/>
              <a:t>t</a:t>
            </a:r>
            <a:r>
              <a:rPr lang="fr-FR" altLang="fr-FR" b="0"/>
              <a:t>)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then</a:t>
            </a:r>
            <a:r>
              <a:rPr lang="fr-FR" altLang="fr-FR" b="0"/>
              <a:t>: </a:t>
            </a:r>
            <a:r>
              <a:rPr lang="fr-FR" altLang="fr-FR"/>
              <a:t>X</a:t>
            </a:r>
            <a:r>
              <a:rPr lang="fr-FR" altLang="fr-FR" baseline="-25000"/>
              <a:t>n+1</a:t>
            </a:r>
            <a:r>
              <a:rPr lang="fr-FR" altLang="fr-FR"/>
              <a:t>  =S(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/>
              <a:t>)= 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/>
              <a:t> + F (x, </a:t>
            </a:r>
            <a:r>
              <a:rPr lang="fr-FR" altLang="fr-FR" err="1"/>
              <a:t>t</a:t>
            </a:r>
            <a:r>
              <a:rPr lang="fr-FR" altLang="fr-FR"/>
              <a:t>) </a:t>
            </a:r>
            <a:r>
              <a:rPr lang="fr-FR" altLang="fr-FR" err="1"/>
              <a:t>dt</a:t>
            </a:r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: </a:t>
            </a:r>
            <a:r>
              <a:rPr lang="fr-FR" altLang="fr-FR" b="0" err="1"/>
              <a:t>Spring</a:t>
            </a:r>
            <a:r>
              <a:rPr lang="fr-FR" altLang="fr-FR" b="0"/>
              <a:t> Case </a:t>
            </a:r>
            <a:r>
              <a:rPr lang="fr-FR" altLang="fr-FR" b="0" err="1"/>
              <a:t>with</a:t>
            </a:r>
            <a:r>
              <a:rPr lang="fr-FR" altLang="fr-FR" b="0"/>
              <a:t> Euler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/>
          </a:p>
        </p:txBody>
      </p:sp>
      <p:sp>
        <p:nvSpPr>
          <p:cNvPr id="37893" name="Line 9">
            <a:extLst>
              <a:ext uri="{FF2B5EF4-FFF2-40B4-BE49-F238E27FC236}">
                <a16:creationId xmlns:a16="http://schemas.microsoft.com/office/drawing/2014/main" id="{0742A0AA-923F-3C4D-BFD4-D3C2660EAA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3716338"/>
            <a:ext cx="8642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7894" name="Objet 2">
            <a:extLst>
              <a:ext uri="{FF2B5EF4-FFF2-40B4-BE49-F238E27FC236}">
                <a16:creationId xmlns:a16="http://schemas.microsoft.com/office/drawing/2014/main" id="{007D015C-86CB-1642-BE9C-8E89735B1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1773238"/>
          <a:ext cx="1827212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19800" imgH="9067800" progId="Equation.3">
                  <p:embed/>
                </p:oleObj>
              </mc:Choice>
              <mc:Fallback>
                <p:oleObj name="Equation" r:id="rId2" imgW="18719800" imgH="9067800" progId="Equation.3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773238"/>
                        <a:ext cx="1827212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>
            <a:extLst>
              <a:ext uri="{FF2B5EF4-FFF2-40B4-BE49-F238E27FC236}">
                <a16:creationId xmlns:a16="http://schemas.microsoft.com/office/drawing/2014/main" id="{33CF9B53-5982-484E-9CD4-EB14359929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73110"/>
              </p:ext>
            </p:extLst>
          </p:nvPr>
        </p:nvGraphicFramePr>
        <p:xfrm>
          <a:off x="2914129" y="4637880"/>
          <a:ext cx="2633663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473900" imgH="15214600" progId="Equation.3">
                  <p:embed/>
                </p:oleObj>
              </mc:Choice>
              <mc:Fallback>
                <p:oleObj name="Equation" r:id="rId4" imgW="32473900" imgH="15214600" progId="Equation.3">
                  <p:embed/>
                  <p:pic>
                    <p:nvPicPr>
                      <p:cNvPr id="38915" name="Object 2">
                        <a:extLst>
                          <a:ext uri="{FF2B5EF4-FFF2-40B4-BE49-F238E27FC236}">
                            <a16:creationId xmlns:a16="http://schemas.microsoft.com/office/drawing/2014/main" id="{6D402703-0004-8D45-ACCB-DBA8442953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129" y="4637880"/>
                        <a:ext cx="2633663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u numéro de diapositive 5">
            <a:extLst>
              <a:ext uri="{FF2B5EF4-FFF2-40B4-BE49-F238E27FC236}">
                <a16:creationId xmlns:a16="http://schemas.microsoft.com/office/drawing/2014/main" id="{C8388156-4E36-CB47-908F-5BD4A65E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37</a:t>
            </a:r>
          </a:p>
        </p:txBody>
      </p:sp>
      <p:graphicFrame>
        <p:nvGraphicFramePr>
          <p:cNvPr id="38915" name="Object 2">
            <a:extLst>
              <a:ext uri="{FF2B5EF4-FFF2-40B4-BE49-F238E27FC236}">
                <a16:creationId xmlns:a16="http://schemas.microsoft.com/office/drawing/2014/main" id="{6D402703-0004-8D45-ACCB-DBA8442953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7325" y="1023938"/>
          <a:ext cx="2633663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473900" imgH="15214600" progId="Equation.3">
                  <p:embed/>
                </p:oleObj>
              </mc:Choice>
              <mc:Fallback>
                <p:oleObj name="Equation" r:id="rId2" imgW="32473900" imgH="15214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1023938"/>
                        <a:ext cx="2633663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5">
            <a:extLst>
              <a:ext uri="{FF2B5EF4-FFF2-40B4-BE49-F238E27FC236}">
                <a16:creationId xmlns:a16="http://schemas.microsoft.com/office/drawing/2014/main" id="{7E4723DE-04DF-8A42-A6C9-83C558220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016250"/>
            <a:ext cx="732925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Euler </a:t>
            </a:r>
            <a:r>
              <a:rPr lang="fr-FR" altLang="fr-FR" b="0" err="1"/>
              <a:t>scheme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the </a:t>
            </a:r>
            <a:r>
              <a:rPr lang="fr-FR" altLang="fr-FR" b="0" err="1"/>
              <a:t>simplest</a:t>
            </a:r>
            <a:r>
              <a:rPr lang="fr-FR" altLang="fr-FR" b="0"/>
              <a:t> possible.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It </a:t>
            </a:r>
            <a:r>
              <a:rPr lang="fr-FR" altLang="fr-FR" b="0" err="1"/>
              <a:t>is</a:t>
            </a:r>
            <a:r>
              <a:rPr lang="fr-FR" altLang="fr-FR" b="0"/>
              <a:t> a 1-order </a:t>
            </a:r>
            <a:r>
              <a:rPr lang="fr-FR" altLang="fr-FR" b="0" err="1"/>
              <a:t>solver</a:t>
            </a:r>
            <a:r>
              <a:rPr lang="fr-FR" altLang="fr-FR" b="0"/>
              <a:t> (as </a:t>
            </a:r>
            <a:r>
              <a:rPr lang="fr-FR" altLang="fr-FR" b="0" err="1"/>
              <a:t>between</a:t>
            </a:r>
            <a:r>
              <a:rPr lang="fr-FR" altLang="fr-FR" b="0"/>
              <a:t> </a:t>
            </a:r>
            <a:r>
              <a:rPr lang="fr-FR" altLang="fr-FR" b="0" err="1"/>
              <a:t>t</a:t>
            </a:r>
            <a:r>
              <a:rPr lang="fr-FR" altLang="fr-FR" b="0"/>
              <a:t> and </a:t>
            </a:r>
            <a:r>
              <a:rPr lang="fr-FR" altLang="fr-FR" b="0" err="1"/>
              <a:t>t</a:t>
            </a:r>
            <a:r>
              <a:rPr lang="fr-FR" altLang="fr-FR" b="0"/>
              <a:t> + </a:t>
            </a:r>
            <a:r>
              <a:rPr lang="fr-FR" altLang="fr-FR" b="0" err="1"/>
              <a:t>dt</a:t>
            </a:r>
            <a:r>
              <a:rPr lang="fr-FR" altLang="fr-FR" b="0"/>
              <a:t>  the ERROR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i="1"/>
              <a:t>o (dt</a:t>
            </a:r>
            <a:r>
              <a:rPr lang="fr-FR" altLang="fr-FR" b="0" i="1" baseline="30000"/>
              <a:t>1</a:t>
            </a:r>
            <a:r>
              <a:rPr lang="fr-FR" altLang="fr-FR" b="0" i="1"/>
              <a:t>)</a:t>
            </a:r>
          </a:p>
          <a:p>
            <a:pPr eaLnBrk="1" hangingPunct="1"/>
            <a:endParaRPr lang="fr-FR" altLang="fr-FR" b="0" i="1"/>
          </a:p>
          <a:p>
            <a:pPr eaLnBrk="1" hangingPunct="1"/>
            <a:r>
              <a:rPr lang="fr-FR" altLang="fr-FR" b="0" err="1"/>
              <a:t>It's</a:t>
            </a:r>
            <a:r>
              <a:rPr lang="fr-FR" altLang="fr-FR" b="0"/>
              <a:t> a quick </a:t>
            </a:r>
            <a:r>
              <a:rPr lang="fr-FR" altLang="fr-FR" b="0" err="1"/>
              <a:t>scheme</a:t>
            </a:r>
            <a:r>
              <a:rPr lang="fr-FR" altLang="fr-FR" b="0"/>
              <a:t>  </a:t>
            </a:r>
            <a:r>
              <a:rPr lang="fr-FR" altLang="fr-FR" b="0" err="1"/>
              <a:t>because</a:t>
            </a:r>
            <a:r>
              <a:rPr lang="fr-FR" altLang="fr-FR" b="0"/>
              <a:t> </a:t>
            </a:r>
            <a:r>
              <a:rPr lang="fr-FR" altLang="fr-FR" b="0" err="1"/>
              <a:t>there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only</a:t>
            </a:r>
            <a:r>
              <a:rPr lang="fr-FR" altLang="fr-FR" b="0"/>
              <a:t> ONE call to the </a:t>
            </a:r>
            <a:r>
              <a:rPr lang="fr-FR" altLang="fr-FR" b="0" err="1"/>
              <a:t>derivative</a:t>
            </a:r>
            <a:r>
              <a:rPr lang="fr-FR" altLang="fr-FR" b="0"/>
              <a:t> f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In practice: </a:t>
            </a:r>
            <a:r>
              <a:rPr lang="fr-FR" altLang="fr-FR" b="0" err="1"/>
              <a:t>never</a:t>
            </a:r>
            <a:r>
              <a:rPr lang="fr-FR" altLang="fr-FR" b="0"/>
              <a:t> </a:t>
            </a:r>
            <a:r>
              <a:rPr lang="fr-FR" altLang="fr-FR" b="0" err="1"/>
              <a:t>used</a:t>
            </a:r>
            <a:endParaRPr lang="fr-FR" altLang="fr-FR" b="0"/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F16692D0-B6A9-0448-BB09-C8124EDC8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5897563"/>
            <a:ext cx="386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But we can do much better!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5">
            <a:extLst>
              <a:ext uri="{FF2B5EF4-FFF2-40B4-BE49-F238E27FC236}">
                <a16:creationId xmlns:a16="http://schemas.microsoft.com/office/drawing/2014/main" id="{47027551-B05E-3341-938C-E0D248EB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23</a:t>
            </a:r>
          </a:p>
        </p:txBody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id="{765123EE-7779-4F49-AFE2-00EEBC7CF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133475"/>
            <a:ext cx="3576638" cy="575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0"/>
              <a:t> 0.000000 0.000000 0.000000 10.0000</a:t>
            </a:r>
          </a:p>
          <a:p>
            <a:pPr eaLnBrk="1" hangingPunct="1"/>
            <a:r>
              <a:rPr lang="fr-FR" altLang="fr-FR" sz="1200" b="0"/>
              <a:t> 1.00000 0.0100000 10.0000 -0.0500000</a:t>
            </a:r>
          </a:p>
          <a:p>
            <a:pPr eaLnBrk="1" hangingPunct="1"/>
            <a:r>
              <a:rPr lang="fr-FR" altLang="fr-FR" sz="1200" b="0"/>
              <a:t> 2.00000 0.0200000 9.99950 -0.100000</a:t>
            </a:r>
          </a:p>
          <a:p>
            <a:pPr eaLnBrk="1" hangingPunct="1"/>
            <a:r>
              <a:rPr lang="fr-FR" altLang="fr-FR" sz="1200" b="0"/>
              <a:t> 3.00000 0.0300000 9.99850 -0.149998</a:t>
            </a:r>
          </a:p>
          <a:p>
            <a:pPr eaLnBrk="1" hangingPunct="1"/>
            <a:r>
              <a:rPr lang="fr-FR" altLang="fr-FR" sz="1200" b="0"/>
              <a:t> 4.00000 0.0400000 9.99700 -0.199990</a:t>
            </a:r>
          </a:p>
          <a:p>
            <a:pPr eaLnBrk="1" hangingPunct="1"/>
            <a:r>
              <a:rPr lang="fr-FR" altLang="fr-FR" sz="1200" b="0"/>
              <a:t> 5.00000 0.0500000 9.99500 -0.249975</a:t>
            </a:r>
          </a:p>
          <a:p>
            <a:pPr eaLnBrk="1" hangingPunct="1"/>
            <a:r>
              <a:rPr lang="fr-FR" altLang="fr-FR" sz="1200" b="0"/>
              <a:t> 6.00000 0.0600000 9.99250 -0.299950</a:t>
            </a:r>
          </a:p>
          <a:p>
            <a:pPr eaLnBrk="1" hangingPunct="1"/>
            <a:r>
              <a:rPr lang="fr-FR" altLang="fr-FR" sz="1200" b="0"/>
              <a:t> 7.00000 0.0700000 9.98950 -0.349912</a:t>
            </a:r>
          </a:p>
          <a:p>
            <a:pPr eaLnBrk="1" hangingPunct="1"/>
            <a:r>
              <a:rPr lang="fr-FR" altLang="fr-FR" sz="1200" b="0"/>
              <a:t> 8.00000 0.0800000 9.98600 -0.399860</a:t>
            </a:r>
          </a:p>
          <a:p>
            <a:pPr eaLnBrk="1" hangingPunct="1"/>
            <a:r>
              <a:rPr lang="fr-FR" altLang="fr-FR" sz="1200" b="0"/>
              <a:t> 9.00000 0.0900000 9.98200 -0.449790</a:t>
            </a:r>
          </a:p>
          <a:p>
            <a:pPr eaLnBrk="1" hangingPunct="1"/>
            <a:r>
              <a:rPr lang="fr-FR" altLang="fr-FR" sz="1200" b="0"/>
              <a:t> 10.0000 0.100000 9.97751 -0.499700</a:t>
            </a:r>
          </a:p>
          <a:p>
            <a:pPr eaLnBrk="1" hangingPunct="1"/>
            <a:r>
              <a:rPr lang="fr-FR" altLang="fr-FR" sz="1200" b="0"/>
              <a:t> 11.0000 0.110000 9.97251 -0.549588</a:t>
            </a:r>
          </a:p>
          <a:p>
            <a:pPr eaLnBrk="1" hangingPunct="1"/>
            <a:r>
              <a:rPr lang="fr-FR" altLang="fr-FR" sz="1200" b="0"/>
              <a:t> 12.0000 0.120000 9.96701 -0.599450</a:t>
            </a:r>
          </a:p>
          <a:p>
            <a:pPr eaLnBrk="1" hangingPunct="1"/>
            <a:r>
              <a:rPr lang="fr-FR" altLang="fr-FR" sz="1200" b="0"/>
              <a:t> 13.0000 0.130000 9.96102 -0.649285</a:t>
            </a:r>
          </a:p>
          <a:p>
            <a:pPr eaLnBrk="1" hangingPunct="1"/>
            <a:r>
              <a:rPr lang="fr-FR" altLang="fr-FR" sz="1200" b="0"/>
              <a:t> 14.0000 0.140000 9.95452 -0.699090</a:t>
            </a:r>
          </a:p>
          <a:p>
            <a:pPr eaLnBrk="1" hangingPunct="1"/>
            <a:r>
              <a:rPr lang="fr-FR" altLang="fr-FR" sz="1200" b="0"/>
              <a:t> 15.0000 0.150000 9.94753 -0.748863</a:t>
            </a:r>
          </a:p>
          <a:p>
            <a:pPr eaLnBrk="1" hangingPunct="1"/>
            <a:r>
              <a:rPr lang="fr-FR" altLang="fr-FR" sz="1200" b="0"/>
              <a:t> 16.0000 0.160000 9.94005 -0.798601</a:t>
            </a:r>
          </a:p>
          <a:p>
            <a:pPr eaLnBrk="1" hangingPunct="1"/>
            <a:r>
              <a:rPr lang="fr-FR" altLang="fr-FR" sz="1200" b="0"/>
              <a:t> 17.0000 0.170000 9.93206 -0.848301</a:t>
            </a:r>
          </a:p>
          <a:p>
            <a:pPr eaLnBrk="1" hangingPunct="1"/>
            <a:r>
              <a:rPr lang="fr-FR" altLang="fr-FR" sz="1200" b="0"/>
              <a:t> 18.0000 0.180000 9.92358 -0.897961</a:t>
            </a:r>
          </a:p>
          <a:p>
            <a:pPr eaLnBrk="1" hangingPunct="1"/>
            <a:r>
              <a:rPr lang="fr-FR" altLang="fr-FR" sz="1200" b="0"/>
              <a:t> 19.0000 0.190000 9.91460 -0.947579</a:t>
            </a:r>
          </a:p>
          <a:p>
            <a:pPr eaLnBrk="1" hangingPunct="1"/>
            <a:r>
              <a:rPr lang="fr-FR" altLang="fr-FR" sz="1200" b="0"/>
              <a:t> 20.0000 0.200000 9.90512 -0.997152</a:t>
            </a:r>
          </a:p>
          <a:p>
            <a:pPr eaLnBrk="1" hangingPunct="1"/>
            <a:r>
              <a:rPr lang="fr-FR" altLang="fr-FR" sz="1200" b="0"/>
              <a:t> 21.0000 0.210000 9.89515 -1.04668</a:t>
            </a:r>
          </a:p>
          <a:p>
            <a:pPr eaLnBrk="1" hangingPunct="1"/>
            <a:r>
              <a:rPr lang="fr-FR" altLang="fr-FR" sz="1200" b="0"/>
              <a:t> 22.0000 0.220000 9.88468 -1.09615</a:t>
            </a:r>
          </a:p>
          <a:p>
            <a:pPr eaLnBrk="1" hangingPunct="1"/>
            <a:r>
              <a:rPr lang="fr-FR" altLang="fr-FR" sz="1200" b="0"/>
              <a:t> 23.0000 0.230000 9.87372 -1.14558</a:t>
            </a:r>
          </a:p>
          <a:p>
            <a:pPr eaLnBrk="1" hangingPunct="1"/>
            <a:r>
              <a:rPr lang="fr-FR" altLang="fr-FR" sz="1200" b="0"/>
              <a:t> 24.0000 0.240000 9.86227 -1.19495</a:t>
            </a:r>
          </a:p>
          <a:p>
            <a:pPr eaLnBrk="1" hangingPunct="1"/>
            <a:r>
              <a:rPr lang="fr-FR" altLang="fr-FR" sz="1200" b="0"/>
              <a:t> 25.0000 0.250000 9.85032 -1.24426</a:t>
            </a:r>
          </a:p>
          <a:p>
            <a:pPr eaLnBrk="1" hangingPunct="1"/>
            <a:r>
              <a:rPr lang="fr-FR" altLang="fr-FR" sz="1200" b="0"/>
              <a:t> 26.0000 0.260000 9.83787 -1.29351</a:t>
            </a:r>
          </a:p>
          <a:p>
            <a:pPr eaLnBrk="1" hangingPunct="1"/>
            <a:r>
              <a:rPr lang="fr-FR" altLang="fr-FR" sz="1200" b="0"/>
              <a:t> 27.0000 0.270000 9.82494 -1.34270</a:t>
            </a:r>
          </a:p>
          <a:p>
            <a:pPr eaLnBrk="1" hangingPunct="1"/>
            <a:r>
              <a:rPr lang="fr-FR" altLang="fr-FR" sz="1200" b="0"/>
              <a:t> 28.0000 0.280000 9.81151 -1.39182</a:t>
            </a:r>
          </a:p>
          <a:p>
            <a:pPr eaLnBrk="1" hangingPunct="1"/>
            <a:r>
              <a:rPr lang="fr-FR" altLang="fr-FR" sz="1200" b="0"/>
              <a:t> 29.0000 0.290000 9.79760 -1.44088</a:t>
            </a:r>
          </a:p>
          <a:p>
            <a:pPr eaLnBrk="1" hangingPunct="1"/>
            <a:r>
              <a:rPr lang="fr-FR" altLang="fr-FR" sz="1200" b="0"/>
              <a:t> </a:t>
            </a:r>
            <a:r>
              <a:rPr lang="fr-FR" altLang="fr-FR" sz="1200" b="0" err="1"/>
              <a:t>etc</a:t>
            </a:r>
            <a:r>
              <a:rPr lang="fr-FR" altLang="fr-FR" sz="1200" b="0"/>
              <a:t> ..</a:t>
            </a:r>
            <a:endParaRPr lang="fr-FR" altLang="fr-FR" sz="1000" b="0"/>
          </a:p>
        </p:txBody>
      </p:sp>
      <p:sp>
        <p:nvSpPr>
          <p:cNvPr id="24580" name="Text Box 3">
            <a:extLst>
              <a:ext uri="{FF2B5EF4-FFF2-40B4-BE49-F238E27FC236}">
                <a16:creationId xmlns:a16="http://schemas.microsoft.com/office/drawing/2014/main" id="{EC719D5D-D5AF-B64F-BC15-520A0388C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65088"/>
            <a:ext cx="4916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numerical</a:t>
            </a:r>
            <a:r>
              <a:rPr lang="fr-FR" altLang="fr-FR">
                <a:solidFill>
                  <a:schemeClr val="accent2"/>
                </a:solidFill>
              </a:rPr>
              <a:t> solution: </a:t>
            </a:r>
            <a:r>
              <a:rPr lang="fr-FR" altLang="fr-FR" err="1">
                <a:solidFill>
                  <a:schemeClr val="accent2"/>
                </a:solidFill>
              </a:rPr>
              <a:t>spring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solved</a:t>
            </a:r>
            <a:r>
              <a:rPr lang="fr-FR" altLang="fr-FR">
                <a:solidFill>
                  <a:schemeClr val="accent2"/>
                </a:solidFill>
              </a:rPr>
              <a:t>  by Euler</a:t>
            </a:r>
          </a:p>
        </p:txBody>
      </p:sp>
      <p:sp>
        <p:nvSpPr>
          <p:cNvPr id="24581" name="Text Box 4">
            <a:extLst>
              <a:ext uri="{FF2B5EF4-FFF2-40B4-BE49-F238E27FC236}">
                <a16:creationId xmlns:a16="http://schemas.microsoft.com/office/drawing/2014/main" id="{1C28ECC5-B62E-C347-8B14-CC1ADBF3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784225"/>
            <a:ext cx="287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N t XV</a:t>
            </a:r>
          </a:p>
        </p:txBody>
      </p:sp>
      <p:sp>
        <p:nvSpPr>
          <p:cNvPr id="24582" name="Text Box 5">
            <a:extLst>
              <a:ext uri="{FF2B5EF4-FFF2-40B4-BE49-F238E27FC236}">
                <a16:creationId xmlns:a16="http://schemas.microsoft.com/office/drawing/2014/main" id="{A91A0939-3404-1145-AEAD-D4364CF77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88" y="280988"/>
            <a:ext cx="1130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0.01 s</a:t>
            </a:r>
          </a:p>
        </p:txBody>
      </p:sp>
      <p:pic>
        <p:nvPicPr>
          <p:cNvPr id="24583" name="Picture 6" descr="ressort_dt_01">
            <a:extLst>
              <a:ext uri="{FF2B5EF4-FFF2-40B4-BE49-F238E27FC236}">
                <a16:creationId xmlns:a16="http://schemas.microsoft.com/office/drawing/2014/main" id="{7F53AE3B-0E13-3040-9D1D-51F6D4A4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0713"/>
            <a:ext cx="4876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7">
            <a:extLst>
              <a:ext uri="{FF2B5EF4-FFF2-40B4-BE49-F238E27FC236}">
                <a16:creationId xmlns:a16="http://schemas.microsoft.com/office/drawing/2014/main" id="{E462AD29-DF07-B246-A426-73371ECA3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100" y="5897563"/>
            <a:ext cx="35445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White: </a:t>
            </a:r>
            <a:r>
              <a:rPr lang="fr-FR" altLang="fr-FR" b="0" err="1"/>
              <a:t>Digita</a:t>
            </a:r>
            <a:r>
              <a:rPr lang="fr-FR" altLang="fr-FR" b="0"/>
              <a:t> : </a:t>
            </a:r>
            <a:r>
              <a:rPr lang="fr-FR" altLang="fr-FR" b="0" err="1"/>
              <a:t>numerical</a:t>
            </a:r>
            <a:r>
              <a:rPr lang="fr-FR" altLang="fr-FR" b="0"/>
              <a:t> solution</a:t>
            </a:r>
            <a:br>
              <a:rPr lang="fr-FR" altLang="fr-FR" b="0"/>
            </a:br>
            <a:r>
              <a:rPr lang="fr-FR" altLang="fr-FR" b="0" err="1"/>
              <a:t>blue</a:t>
            </a:r>
            <a:r>
              <a:rPr lang="fr-FR" altLang="fr-FR" b="0"/>
              <a:t>: </a:t>
            </a:r>
            <a:r>
              <a:rPr lang="fr-FR" altLang="fr-FR" b="0" err="1"/>
              <a:t>Analytical</a:t>
            </a:r>
            <a:r>
              <a:rPr lang="fr-FR" altLang="fr-FR" b="0"/>
              <a:t> </a:t>
            </a:r>
            <a:r>
              <a:rPr lang="fr-FR" altLang="fr-FR" b="0" err="1"/>
              <a:t>true</a:t>
            </a:r>
            <a:r>
              <a:rPr lang="fr-FR" altLang="fr-FR" b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41639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ce réservé du numéro de diapositive 5">
            <a:extLst>
              <a:ext uri="{FF2B5EF4-FFF2-40B4-BE49-F238E27FC236}">
                <a16:creationId xmlns:a16="http://schemas.microsoft.com/office/drawing/2014/main" id="{EB465BCF-1143-454A-8EFB-F96ECE65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24</a:t>
            </a:r>
          </a:p>
        </p:txBody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FAE63BEE-51DE-D64B-9452-BA9FF2A4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100" y="136525"/>
            <a:ext cx="59554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But the </a:t>
            </a:r>
            <a:r>
              <a:rPr lang="fr-FR" altLang="fr-FR" err="1">
                <a:solidFill>
                  <a:schemeClr val="accent2"/>
                </a:solidFill>
              </a:rPr>
              <a:t>numerical</a:t>
            </a:r>
            <a:r>
              <a:rPr lang="fr-FR" altLang="fr-FR">
                <a:solidFill>
                  <a:schemeClr val="accent2"/>
                </a:solidFill>
              </a:rPr>
              <a:t> solution </a:t>
            </a:r>
            <a:r>
              <a:rPr lang="fr-FR" altLang="fr-FR" err="1">
                <a:solidFill>
                  <a:schemeClr val="accent2"/>
                </a:solidFill>
              </a:rPr>
              <a:t>depends</a:t>
            </a:r>
            <a:r>
              <a:rPr lang="fr-FR" altLang="fr-FR">
                <a:solidFill>
                  <a:schemeClr val="accent2"/>
                </a:solidFill>
              </a:rPr>
              <a:t> of the time-</a:t>
            </a:r>
            <a:r>
              <a:rPr lang="fr-FR" altLang="fr-FR" err="1">
                <a:solidFill>
                  <a:schemeClr val="accent2"/>
                </a:solidFill>
              </a:rPr>
              <a:t>step</a:t>
            </a:r>
            <a:r>
              <a:rPr lang="fr-FR" altLang="fr-FR" b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25604" name="Picture 3" descr="ressort_dt_1">
            <a:extLst>
              <a:ext uri="{FF2B5EF4-FFF2-40B4-BE49-F238E27FC236}">
                <a16:creationId xmlns:a16="http://schemas.microsoft.com/office/drawing/2014/main" id="{212B930E-2F7D-7341-97C6-52D89BF4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70000"/>
            <a:ext cx="44053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4">
            <a:extLst>
              <a:ext uri="{FF2B5EF4-FFF2-40B4-BE49-F238E27FC236}">
                <a16:creationId xmlns:a16="http://schemas.microsoft.com/office/drawing/2014/main" id="{56F6C1B5-94FA-F844-9300-CEA1F6735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712788"/>
            <a:ext cx="1003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0.1 s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CE41B9ED-3290-3A4E-ABF7-2FC3C6BAE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2655888"/>
            <a:ext cx="35830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bigger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, the </a:t>
            </a:r>
            <a:r>
              <a:rPr lang="fr-FR" altLang="fr-FR" b="0" err="1"/>
              <a:t>larger</a:t>
            </a:r>
            <a:r>
              <a:rPr lang="fr-FR" altLang="fr-FR" b="0"/>
              <a:t> the </a:t>
            </a:r>
            <a:r>
              <a:rPr lang="fr-FR" altLang="fr-FR" b="0" err="1"/>
              <a:t>error</a:t>
            </a:r>
            <a:endParaRPr lang="fr-FR" altLang="fr-FR" b="0"/>
          </a:p>
        </p:txBody>
      </p:sp>
    </p:spTree>
    <p:extLst>
      <p:ext uri="{BB962C8B-B14F-4D97-AF65-F5344CB8AC3E}">
        <p14:creationId xmlns:p14="http://schemas.microsoft.com/office/powerpoint/2010/main" val="421761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5">
            <a:extLst>
              <a:ext uri="{FF2B5EF4-FFF2-40B4-BE49-F238E27FC236}">
                <a16:creationId xmlns:a16="http://schemas.microsoft.com/office/drawing/2014/main" id="{69CD657E-0F45-AE43-9D24-C977410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25</a:t>
            </a:r>
          </a:p>
        </p:txBody>
      </p:sp>
      <p:pic>
        <p:nvPicPr>
          <p:cNvPr id="26627" name="Picture 2" descr="ressort_dt_5">
            <a:extLst>
              <a:ext uri="{FF2B5EF4-FFF2-40B4-BE49-F238E27FC236}">
                <a16:creationId xmlns:a16="http://schemas.microsoft.com/office/drawing/2014/main" id="{E38F15E6-D8CD-2141-B1E9-8E6D564C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36613"/>
            <a:ext cx="4876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3">
            <a:extLst>
              <a:ext uri="{FF2B5EF4-FFF2-40B4-BE49-F238E27FC236}">
                <a16:creationId xmlns:a16="http://schemas.microsoft.com/office/drawing/2014/main" id="{E2BD89E6-9EF9-2240-AF94-9757FCAC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549275"/>
            <a:ext cx="350608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0.5 s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FOR ANY SOLVER:</a:t>
            </a: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 err="1">
                <a:solidFill>
                  <a:srgbClr val="FF0000"/>
                </a:solidFill>
              </a:rPr>
              <a:t>Any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numerical</a:t>
            </a:r>
            <a:r>
              <a:rPr lang="fr-FR" altLang="fr-FR" b="0">
                <a:solidFill>
                  <a:srgbClr val="FF0000"/>
                </a:solidFill>
              </a:rPr>
              <a:t> solution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 err="1">
                <a:solidFill>
                  <a:srgbClr val="FF0000"/>
                </a:solidFill>
              </a:rPr>
              <a:t>is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only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approximate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The </a:t>
            </a:r>
            <a:r>
              <a:rPr lang="fr-FR" altLang="fr-FR" b="0" err="1">
                <a:solidFill>
                  <a:srgbClr val="FF0000"/>
                </a:solidFill>
              </a:rPr>
              <a:t>accuracy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depends</a:t>
            </a:r>
            <a:r>
              <a:rPr lang="fr-FR" altLang="fr-FR" b="0">
                <a:solidFill>
                  <a:srgbClr val="FF0000"/>
                </a:solidFill>
              </a:rPr>
              <a:t> on the 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>
                <a:solidFill>
                  <a:srgbClr val="FF0000"/>
                </a:solidFill>
              </a:rPr>
              <a:t>time-</a:t>
            </a:r>
            <a:r>
              <a:rPr lang="fr-FR" altLang="fr-FR" b="0" err="1">
                <a:solidFill>
                  <a:srgbClr val="FF0000"/>
                </a:solidFill>
              </a:rPr>
              <a:t>step</a:t>
            </a:r>
            <a:r>
              <a:rPr lang="fr-FR" altLang="fr-FR" b="0">
                <a:solidFill>
                  <a:srgbClr val="FF0000"/>
                </a:solidFill>
              </a:rPr>
              <a:t> of </a:t>
            </a:r>
            <a:r>
              <a:rPr lang="fr-FR" altLang="fr-FR" b="0" err="1">
                <a:solidFill>
                  <a:srgbClr val="FF0000"/>
                </a:solidFill>
              </a:rPr>
              <a:t>integration</a:t>
            </a:r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For </a:t>
            </a:r>
            <a:r>
              <a:rPr lang="fr-FR" altLang="fr-FR" b="0" err="1">
                <a:solidFill>
                  <a:srgbClr val="FF0000"/>
                </a:solidFill>
              </a:rPr>
              <a:t>larger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dt</a:t>
            </a:r>
            <a:r>
              <a:rPr lang="fr-FR" altLang="fr-FR" b="0">
                <a:solidFill>
                  <a:srgbClr val="FF0000"/>
                </a:solidFill>
              </a:rPr>
              <a:t>: </a:t>
            </a:r>
            <a:r>
              <a:rPr lang="fr-FR" altLang="fr-FR" b="0" err="1">
                <a:solidFill>
                  <a:srgbClr val="FF0000"/>
                </a:solidFill>
              </a:rPr>
              <a:t>computing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is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faster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>
                <a:solidFill>
                  <a:srgbClr val="FF0000"/>
                </a:solidFill>
              </a:rPr>
              <a:t>BUT  </a:t>
            </a:r>
            <a:r>
              <a:rPr lang="fr-FR" altLang="fr-FR" b="0" err="1">
                <a:solidFill>
                  <a:srgbClr val="FF0000"/>
                </a:solidFill>
              </a:rPr>
              <a:t>is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less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accurate</a:t>
            </a:r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And vice versa ...</a:t>
            </a:r>
          </a:p>
        </p:txBody>
      </p:sp>
    </p:spTree>
    <p:extLst>
      <p:ext uri="{BB962C8B-B14F-4D97-AF65-F5344CB8AC3E}">
        <p14:creationId xmlns:p14="http://schemas.microsoft.com/office/powerpoint/2010/main" val="395490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>
            <a:extLst>
              <a:ext uri="{FF2B5EF4-FFF2-40B4-BE49-F238E27FC236}">
                <a16:creationId xmlns:a16="http://schemas.microsoft.com/office/drawing/2014/main" id="{C4F23029-AB5F-A74F-9E79-C396864C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27</a:t>
            </a:r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2107637F-4EB7-4A4B-A2F6-FF24EFA9D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2079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0"/>
          </a:p>
        </p:txBody>
      </p:sp>
      <p:sp>
        <p:nvSpPr>
          <p:cNvPr id="28676" name="Text Box 3">
            <a:extLst>
              <a:ext uri="{FF2B5EF4-FFF2-40B4-BE49-F238E27FC236}">
                <a16:creationId xmlns:a16="http://schemas.microsoft.com/office/drawing/2014/main" id="{01E03AF6-40AF-134A-81C2-64159F62B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280988"/>
            <a:ext cx="649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The </a:t>
            </a:r>
            <a:r>
              <a:rPr lang="fr-FR" altLang="fr-FR" err="1">
                <a:solidFill>
                  <a:schemeClr val="accent2"/>
                </a:solidFill>
              </a:rPr>
              <a:t>accuracy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decreases</a:t>
            </a:r>
            <a:r>
              <a:rPr lang="fr-FR" altLang="fr-FR">
                <a:solidFill>
                  <a:schemeClr val="accent2"/>
                </a:solidFill>
              </a:rPr>
              <a:t> as the </a:t>
            </a:r>
            <a:r>
              <a:rPr lang="fr-FR" altLang="fr-FR" err="1">
                <a:solidFill>
                  <a:schemeClr val="accent2"/>
                </a:solidFill>
              </a:rPr>
              <a:t>number</a:t>
            </a:r>
            <a:r>
              <a:rPr lang="fr-FR" altLang="fr-FR">
                <a:solidFill>
                  <a:schemeClr val="accent2"/>
                </a:solidFill>
              </a:rPr>
              <a:t> of stages of </a:t>
            </a:r>
            <a:r>
              <a:rPr lang="fr-FR" altLang="fr-FR" err="1">
                <a:solidFill>
                  <a:schemeClr val="accent2"/>
                </a:solidFill>
              </a:rPr>
              <a:t>calculations</a:t>
            </a:r>
            <a:r>
              <a:rPr lang="fr-FR" altLang="fr-FR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28677" name="Picture 4" descr="ressort_dt_01">
            <a:extLst>
              <a:ext uri="{FF2B5EF4-FFF2-40B4-BE49-F238E27FC236}">
                <a16:creationId xmlns:a16="http://schemas.microsoft.com/office/drawing/2014/main" id="{953BFF53-F000-4F42-9DAD-46E3BB05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65175"/>
            <a:ext cx="4876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>
            <a:extLst>
              <a:ext uri="{FF2B5EF4-FFF2-40B4-BE49-F238E27FC236}">
                <a16:creationId xmlns:a16="http://schemas.microsoft.com/office/drawing/2014/main" id="{08A6DC1C-4ADB-BF48-AEC2-BF312B57A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1865313"/>
            <a:ext cx="24066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Dt = 0.01 s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1000 calculation steps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68B249-7EBA-2244-942B-5B9FD4BB06B2}"/>
              </a:ext>
            </a:extLst>
          </p:cNvPr>
          <p:cNvSpPr/>
          <p:nvPr/>
        </p:nvSpPr>
        <p:spPr>
          <a:xfrm>
            <a:off x="6372200" y="317130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fr-FR" altLang="fr-FR" b="0"/>
              <a:t>Looks good !</a:t>
            </a:r>
          </a:p>
        </p:txBody>
      </p:sp>
    </p:spTree>
    <p:extLst>
      <p:ext uri="{BB962C8B-B14F-4D97-AF65-F5344CB8AC3E}">
        <p14:creationId xmlns:p14="http://schemas.microsoft.com/office/powerpoint/2010/main" val="2317570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u numéro de diapositive 5">
            <a:extLst>
              <a:ext uri="{FF2B5EF4-FFF2-40B4-BE49-F238E27FC236}">
                <a16:creationId xmlns:a16="http://schemas.microsoft.com/office/drawing/2014/main" id="{5AA4D740-20CE-C64E-8B7A-88FE6B8F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26</a:t>
            </a:r>
          </a:p>
        </p:txBody>
      </p:sp>
      <p:pic>
        <p:nvPicPr>
          <p:cNvPr id="27651" name="Picture 2" descr="ressort_dt_01_long1">
            <a:extLst>
              <a:ext uri="{FF2B5EF4-FFF2-40B4-BE49-F238E27FC236}">
                <a16:creationId xmlns:a16="http://schemas.microsoft.com/office/drawing/2014/main" id="{FDC7A418-4721-E841-9B04-DC9A8B7E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275"/>
            <a:ext cx="4876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3">
            <a:extLst>
              <a:ext uri="{FF2B5EF4-FFF2-40B4-BE49-F238E27FC236}">
                <a16:creationId xmlns:a16="http://schemas.microsoft.com/office/drawing/2014/main" id="{09E1D762-8503-984D-9FA6-148E51D67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788" y="1647825"/>
            <a:ext cx="14414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0.01 s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10000 </a:t>
            </a:r>
            <a:r>
              <a:rPr lang="fr-FR" altLang="fr-FR" b="0" err="1"/>
              <a:t>steps</a:t>
            </a:r>
            <a:endParaRPr lang="fr-FR" altLang="fr-FR" b="0"/>
          </a:p>
          <a:p>
            <a:pPr eaLnBrk="1" hangingPunct="1"/>
            <a:endParaRPr lang="fr-FR" altLang="fr-FR" b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A5A608-B49D-DB4A-87B5-5B1C1772E017}"/>
              </a:ext>
            </a:extLst>
          </p:cNvPr>
          <p:cNvSpPr/>
          <p:nvPr/>
        </p:nvSpPr>
        <p:spPr>
          <a:xfrm>
            <a:off x="6114460" y="277074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fr-FR" altLang="fr-FR" b="0" err="1"/>
              <a:t>still</a:t>
            </a:r>
            <a:r>
              <a:rPr lang="fr-FR" altLang="fr-FR" b="0"/>
              <a:t> good !</a:t>
            </a:r>
          </a:p>
        </p:txBody>
      </p:sp>
    </p:spTree>
    <p:extLst>
      <p:ext uri="{BB962C8B-B14F-4D97-AF65-F5344CB8AC3E}">
        <p14:creationId xmlns:p14="http://schemas.microsoft.com/office/powerpoint/2010/main" val="286726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ce réservé du numéro de diapositive 5">
            <a:extLst>
              <a:ext uri="{FF2B5EF4-FFF2-40B4-BE49-F238E27FC236}">
                <a16:creationId xmlns:a16="http://schemas.microsoft.com/office/drawing/2014/main" id="{A54B84BC-0087-214C-B55B-BB9A00BE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</a:t>
            </a:r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F10689DD-63EE-9E4C-A2E5-028C7F04F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352425"/>
            <a:ext cx="6199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There are </a:t>
            </a:r>
            <a:r>
              <a:rPr lang="fr-FR" altLang="fr-FR" b="0" err="1"/>
              <a:t>always</a:t>
            </a:r>
            <a:r>
              <a:rPr lang="fr-FR" altLang="fr-FR" b="0"/>
              <a:t> </a:t>
            </a:r>
            <a:r>
              <a:rPr lang="fr-FR" altLang="fr-FR" b="0" i="1" err="1"/>
              <a:t>boundary</a:t>
            </a:r>
            <a:r>
              <a:rPr lang="fr-FR" altLang="fr-FR" b="0" i="1"/>
              <a:t> conditions (or initial conditions)</a:t>
            </a:r>
            <a:endParaRPr lang="fr-FR" altLang="fr-FR" b="0"/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C641495E-2256-C84D-AD53-8BFB09804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1289050"/>
            <a:ext cx="6661150" cy="421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Falling bodies, planetary motion:</a:t>
            </a:r>
          </a:p>
          <a:p>
            <a:pPr eaLnBrk="1" hangingPunct="1"/>
            <a:r>
              <a:rPr lang="fr-FR" altLang="fr-FR" b="0"/>
              <a:t> initial positions and velocities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Heat Transfer:</a:t>
            </a:r>
          </a:p>
          <a:p>
            <a:pPr eaLnBrk="1" hangingPunct="1"/>
            <a:r>
              <a:rPr lang="fr-FR" altLang="fr-FR" b="0"/>
              <a:t> boundary condition initial temperature (spatial distribution)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wave equation: </a:t>
            </a:r>
          </a:p>
          <a:p>
            <a:pPr eaLnBrk="1" hangingPunct="1"/>
            <a:r>
              <a:rPr lang="fr-FR" altLang="fr-FR" b="0"/>
              <a:t> </a:t>
            </a:r>
          </a:p>
          <a:p>
            <a:pPr eaLnBrk="1" hangingPunct="1"/>
            <a:r>
              <a:rPr lang="fr-FR" altLang="fr-FR" b="0"/>
              <a:t> boundary condition (a rope, for example)</a:t>
            </a:r>
          </a:p>
          <a:p>
            <a:pPr eaLnBrk="1" hangingPunct="1"/>
            <a:r>
              <a:rPr lang="fr-FR" altLang="fr-FR" b="0"/>
              <a:t> Initial state of the rope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5">
            <a:extLst>
              <a:ext uri="{FF2B5EF4-FFF2-40B4-BE49-F238E27FC236}">
                <a16:creationId xmlns:a16="http://schemas.microsoft.com/office/drawing/2014/main" id="{AF12E7D5-220D-9E4F-ADB6-4CF35A5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28</a:t>
            </a:r>
          </a:p>
        </p:txBody>
      </p:sp>
      <p:pic>
        <p:nvPicPr>
          <p:cNvPr id="29699" name="Picture 2" descr="ressort_dt_01_long2">
            <a:extLst>
              <a:ext uri="{FF2B5EF4-FFF2-40B4-BE49-F238E27FC236}">
                <a16:creationId xmlns:a16="http://schemas.microsoft.com/office/drawing/2014/main" id="{DEFF0C35-2260-8647-A2A4-45CE55C9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0713"/>
            <a:ext cx="4876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 Box 3">
            <a:extLst>
              <a:ext uri="{FF2B5EF4-FFF2-40B4-BE49-F238E27FC236}">
                <a16:creationId xmlns:a16="http://schemas.microsoft.com/office/drawing/2014/main" id="{FDCC40BB-A3CA-634F-A0FB-E746F5F09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1647825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0.01s 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100000 </a:t>
            </a:r>
            <a:r>
              <a:rPr lang="fr-FR" altLang="fr-FR" b="0" err="1"/>
              <a:t>steps</a:t>
            </a:r>
            <a:endParaRPr lang="fr-FR" altLang="fr-FR" b="0"/>
          </a:p>
        </p:txBody>
      </p:sp>
      <p:sp>
        <p:nvSpPr>
          <p:cNvPr id="29701" name="Text Box 4">
            <a:extLst>
              <a:ext uri="{FF2B5EF4-FFF2-40B4-BE49-F238E27FC236}">
                <a16:creationId xmlns:a16="http://schemas.microsoft.com/office/drawing/2014/main" id="{0FDB22B1-FE17-1E42-B6B9-74E66E1DF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3665538"/>
            <a:ext cx="283923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All solutions  ends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>
                <a:solidFill>
                  <a:srgbClr val="FF0000"/>
                </a:solidFill>
              </a:rPr>
              <a:t>by </a:t>
            </a:r>
            <a:r>
              <a:rPr lang="fr-FR" altLang="fr-FR" b="0" err="1">
                <a:solidFill>
                  <a:srgbClr val="FF0000"/>
                </a:solidFill>
              </a:rPr>
              <a:t>shifting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away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from</a:t>
            </a:r>
            <a:r>
              <a:rPr lang="fr-FR" altLang="fr-FR" b="0">
                <a:solidFill>
                  <a:srgbClr val="FF0000"/>
                </a:solidFill>
              </a:rPr>
              <a:t> the 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>
                <a:solidFill>
                  <a:srgbClr val="FF0000"/>
                </a:solidFill>
              </a:rPr>
              <a:t>solution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 err="1">
                <a:solidFill>
                  <a:srgbClr val="FF0000"/>
                </a:solidFill>
              </a:rPr>
              <a:t>when</a:t>
            </a:r>
            <a:r>
              <a:rPr lang="fr-FR" altLang="fr-FR" b="0">
                <a:solidFill>
                  <a:srgbClr val="FF0000"/>
                </a:solidFill>
              </a:rPr>
              <a:t> the </a:t>
            </a:r>
            <a:r>
              <a:rPr lang="fr-FR" altLang="fr-FR" b="0" err="1">
                <a:solidFill>
                  <a:srgbClr val="FF0000"/>
                </a:solidFill>
              </a:rPr>
              <a:t>number</a:t>
            </a:r>
            <a:r>
              <a:rPr lang="fr-FR" altLang="fr-FR" b="0">
                <a:solidFill>
                  <a:srgbClr val="FF0000"/>
                </a:solidFill>
              </a:rPr>
              <a:t> of </a:t>
            </a:r>
            <a:r>
              <a:rPr lang="fr-FR" altLang="fr-FR" b="0" err="1">
                <a:solidFill>
                  <a:srgbClr val="FF0000"/>
                </a:solidFill>
              </a:rPr>
              <a:t>steps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 err="1">
                <a:solidFill>
                  <a:srgbClr val="FF0000"/>
                </a:solidFill>
              </a:rPr>
              <a:t>calculation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increases</a:t>
            </a:r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=&gt; Accumulation of </a:t>
            </a:r>
            <a:r>
              <a:rPr lang="fr-FR" altLang="fr-FR" b="0" err="1">
                <a:solidFill>
                  <a:srgbClr val="FF0000"/>
                </a:solidFill>
              </a:rPr>
              <a:t>errors</a:t>
            </a:r>
            <a:endParaRPr lang="fr-FR" altLang="fr-FR" b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2CDBF-C073-9946-9E9D-5AA543D3293A}"/>
              </a:ext>
            </a:extLst>
          </p:cNvPr>
          <p:cNvSpPr/>
          <p:nvPr/>
        </p:nvSpPr>
        <p:spPr>
          <a:xfrm>
            <a:off x="6114460" y="300779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fr-FR" altLang="fr-FR" b="0"/>
              <a:t>not good !</a:t>
            </a:r>
          </a:p>
        </p:txBody>
      </p:sp>
    </p:spTree>
    <p:extLst>
      <p:ext uri="{BB962C8B-B14F-4D97-AF65-F5344CB8AC3E}">
        <p14:creationId xmlns:p14="http://schemas.microsoft.com/office/powerpoint/2010/main" val="3085240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u numéro de diapositive 5">
            <a:extLst>
              <a:ext uri="{FF2B5EF4-FFF2-40B4-BE49-F238E27FC236}">
                <a16:creationId xmlns:a16="http://schemas.microsoft.com/office/drawing/2014/main" id="{D72C951E-D5D7-7C4F-A864-7F0A3B75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29</a:t>
            </a:r>
          </a:p>
        </p:txBody>
      </p:sp>
      <p:sp>
        <p:nvSpPr>
          <p:cNvPr id="30723" name="Text Box 2">
            <a:extLst>
              <a:ext uri="{FF2B5EF4-FFF2-40B4-BE49-F238E27FC236}">
                <a16:creationId xmlns:a16="http://schemas.microsoft.com/office/drawing/2014/main" id="{98AAB96F-D8B4-3642-94B8-AE858D8A9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196975"/>
            <a:ext cx="321594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 b="0">
                <a:solidFill>
                  <a:schemeClr val="accent2"/>
                </a:solidFill>
              </a:rPr>
              <a:t>How to </a:t>
            </a:r>
            <a:r>
              <a:rPr lang="fr-FR" altLang="fr-FR" sz="2400" b="0" err="1">
                <a:solidFill>
                  <a:schemeClr val="accent2"/>
                </a:solidFill>
              </a:rPr>
              <a:t>build</a:t>
            </a:r>
            <a:r>
              <a:rPr lang="fr-FR" altLang="fr-FR" sz="2400" b="0">
                <a:solidFill>
                  <a:schemeClr val="accent2"/>
                </a:solidFill>
              </a:rPr>
              <a:t> a </a:t>
            </a:r>
            <a:r>
              <a:rPr lang="fr-FR" altLang="fr-FR" sz="2400" b="0" err="1">
                <a:solidFill>
                  <a:schemeClr val="accent2"/>
                </a:solidFill>
              </a:rPr>
              <a:t>solver</a:t>
            </a:r>
            <a:r>
              <a:rPr lang="fr-FR" altLang="fr-FR" sz="2400" b="0">
                <a:solidFill>
                  <a:schemeClr val="accent2"/>
                </a:solidFill>
              </a:rPr>
              <a:t>?</a:t>
            </a: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sz="2400" b="0">
                <a:solidFill>
                  <a:schemeClr val="accent2"/>
                </a:solidFill>
              </a:rPr>
              <a:t>- </a:t>
            </a:r>
            <a:r>
              <a:rPr lang="fr-FR" altLang="fr-FR" sz="2400" b="0" err="1">
                <a:solidFill>
                  <a:schemeClr val="accent2"/>
                </a:solidFill>
              </a:rPr>
              <a:t>Accurate</a:t>
            </a:r>
            <a:br>
              <a:rPr lang="fr-FR" altLang="fr-FR" sz="2400" b="0">
                <a:solidFill>
                  <a:schemeClr val="accent2"/>
                </a:solidFill>
              </a:rPr>
            </a:br>
            <a:r>
              <a:rPr lang="fr-FR" altLang="fr-FR" sz="2400" b="0">
                <a:solidFill>
                  <a:schemeClr val="accent2"/>
                </a:solidFill>
              </a:rPr>
              <a:t> - Stable</a:t>
            </a:r>
          </a:p>
          <a:p>
            <a:pPr eaLnBrk="1" hangingPunct="1"/>
            <a:r>
              <a:rPr lang="fr-FR" altLang="fr-FR" sz="2400" b="0">
                <a:solidFill>
                  <a:schemeClr val="accent2"/>
                </a:solidFill>
              </a:rPr>
              <a:t> - </a:t>
            </a:r>
            <a:r>
              <a:rPr lang="fr-FR" altLang="fr-FR" sz="2400" b="0" err="1">
                <a:solidFill>
                  <a:schemeClr val="accent2"/>
                </a:solidFill>
              </a:rPr>
              <a:t>fast</a:t>
            </a:r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  <a:p>
            <a:pPr eaLnBrk="1" hangingPunct="1"/>
            <a:endParaRPr lang="fr-FR" altLang="fr-FR" sz="2400" b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94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ce réservé du numéro de diapositive 6">
            <a:extLst>
              <a:ext uri="{FF2B5EF4-FFF2-40B4-BE49-F238E27FC236}">
                <a16:creationId xmlns:a16="http://schemas.microsoft.com/office/drawing/2014/main" id="{10BBDA81-2F82-7741-AA8F-B4E3E089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38</a:t>
            </a:r>
          </a:p>
        </p:txBody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EDABAF69-EDC8-7041-BE1F-AD880A1EA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2" y="100317"/>
            <a:ext cx="83663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Build</a:t>
            </a:r>
            <a:r>
              <a:rPr lang="fr-FR" altLang="fr-FR">
                <a:solidFill>
                  <a:schemeClr val="accent2"/>
                </a:solidFill>
              </a:rPr>
              <a:t> a </a:t>
            </a:r>
            <a:r>
              <a:rPr lang="fr-FR" altLang="fr-FR" err="1">
                <a:solidFill>
                  <a:schemeClr val="accent2"/>
                </a:solidFill>
              </a:rPr>
              <a:t>better</a:t>
            </a:r>
            <a:r>
              <a:rPr lang="fr-FR" altLang="fr-FR">
                <a:solidFill>
                  <a:schemeClr val="accent2"/>
                </a:solidFill>
              </a:rPr>
              <a:t> approximation, by </a:t>
            </a:r>
            <a:r>
              <a:rPr lang="fr-FR" altLang="fr-FR" err="1">
                <a:solidFill>
                  <a:schemeClr val="accent2"/>
                </a:solidFill>
              </a:rPr>
              <a:t>considering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integration</a:t>
            </a:r>
            <a:r>
              <a:rPr lang="fr-FR" altLang="fr-FR">
                <a:solidFill>
                  <a:schemeClr val="accent2"/>
                </a:solidFill>
              </a:rPr>
              <a:t>, </a:t>
            </a:r>
            <a:r>
              <a:rPr lang="fr-FR" altLang="fr-FR" err="1">
                <a:solidFill>
                  <a:schemeClr val="accent2"/>
                </a:solidFill>
              </a:rPr>
              <a:t>rather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than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taylor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Expansion</a:t>
            </a:r>
          </a:p>
        </p:txBody>
      </p:sp>
      <p:sp>
        <p:nvSpPr>
          <p:cNvPr id="39940" name="Text Box 3">
            <a:extLst>
              <a:ext uri="{FF2B5EF4-FFF2-40B4-BE49-F238E27FC236}">
                <a16:creationId xmlns:a16="http://schemas.microsoft.com/office/drawing/2014/main" id="{6B8B2BA4-5EEA-C349-84AC-BC9FD3EC5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784225"/>
            <a:ext cx="34596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It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known</a:t>
            </a:r>
            <a:r>
              <a:rPr lang="fr-FR" altLang="fr-FR" b="0"/>
              <a:t> </a:t>
            </a:r>
            <a:r>
              <a:rPr lang="fr-FR" altLang="fr-FR" b="0" err="1"/>
              <a:t>that</a:t>
            </a:r>
            <a:r>
              <a:rPr lang="fr-FR" altLang="fr-FR" b="0"/>
              <a:t> </a:t>
            </a:r>
            <a:r>
              <a:rPr lang="fr-FR" altLang="fr-FR" b="0" i="1"/>
              <a:t>correct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 </a:t>
            </a:r>
            <a:r>
              <a:rPr lang="fr-FR" altLang="fr-FR" b="0" err="1"/>
              <a:t>is</a:t>
            </a:r>
            <a:r>
              <a:rPr lang="fr-FR" altLang="fr-FR" b="0"/>
              <a:t> : </a:t>
            </a:r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641141B2-63DD-6F41-B2B7-B69D3D81F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7675" y="3860800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3" name="Line 7">
            <a:extLst>
              <a:ext uri="{FF2B5EF4-FFF2-40B4-BE49-F238E27FC236}">
                <a16:creationId xmlns:a16="http://schemas.microsoft.com/office/drawing/2014/main" id="{23AB9719-83C1-D549-B452-A1B90E3AD2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7675" y="5661025"/>
            <a:ext cx="302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403DABC1-5677-AA47-91D3-71DBAC8F8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6720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CF8471EE-BB3D-2743-BAC8-E5252E521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363" y="560863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</a:t>
            </a:r>
          </a:p>
        </p:txBody>
      </p:sp>
      <p:sp>
        <p:nvSpPr>
          <p:cNvPr id="39947" name="Freeform 15">
            <a:extLst>
              <a:ext uri="{FF2B5EF4-FFF2-40B4-BE49-F238E27FC236}">
                <a16:creationId xmlns:a16="http://schemas.microsoft.com/office/drawing/2014/main" id="{2624982A-202E-994B-8061-5C6D5902C2B6}"/>
              </a:ext>
            </a:extLst>
          </p:cNvPr>
          <p:cNvSpPr>
            <a:spLocks/>
          </p:cNvSpPr>
          <p:nvPr/>
        </p:nvSpPr>
        <p:spPr bwMode="auto">
          <a:xfrm>
            <a:off x="5513388" y="3740150"/>
            <a:ext cx="2633662" cy="1419225"/>
          </a:xfrm>
          <a:custGeom>
            <a:avLst/>
            <a:gdLst>
              <a:gd name="T0" fmla="*/ 0 w 1659"/>
              <a:gd name="T1" fmla="*/ 1419225 h 894"/>
              <a:gd name="T2" fmla="*/ 341312 w 1659"/>
              <a:gd name="T3" fmla="*/ 927100 h 894"/>
              <a:gd name="T4" fmla="*/ 873125 w 1659"/>
              <a:gd name="T5" fmla="*/ 476250 h 894"/>
              <a:gd name="T6" fmla="*/ 1543050 w 1659"/>
              <a:gd name="T7" fmla="*/ 231775 h 894"/>
              <a:gd name="T8" fmla="*/ 2047875 w 1659"/>
              <a:gd name="T9" fmla="*/ 176213 h 894"/>
              <a:gd name="T10" fmla="*/ 2360612 w 1659"/>
              <a:gd name="T11" fmla="*/ 80963 h 894"/>
              <a:gd name="T12" fmla="*/ 2633662 w 1659"/>
              <a:gd name="T13" fmla="*/ 0 h 8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59" h="894">
                <a:moveTo>
                  <a:pt x="0" y="894"/>
                </a:moveTo>
                <a:cubicBezTo>
                  <a:pt x="36" y="842"/>
                  <a:pt x="123" y="683"/>
                  <a:pt x="215" y="584"/>
                </a:cubicBezTo>
                <a:cubicBezTo>
                  <a:pt x="307" y="485"/>
                  <a:pt x="424" y="373"/>
                  <a:pt x="550" y="300"/>
                </a:cubicBezTo>
                <a:cubicBezTo>
                  <a:pt x="676" y="227"/>
                  <a:pt x="849" y="177"/>
                  <a:pt x="972" y="146"/>
                </a:cubicBezTo>
                <a:cubicBezTo>
                  <a:pt x="1095" y="115"/>
                  <a:pt x="1204" y="127"/>
                  <a:pt x="1290" y="111"/>
                </a:cubicBezTo>
                <a:cubicBezTo>
                  <a:pt x="1376" y="95"/>
                  <a:pt x="1425" y="70"/>
                  <a:pt x="1487" y="51"/>
                </a:cubicBezTo>
                <a:cubicBezTo>
                  <a:pt x="1549" y="32"/>
                  <a:pt x="1630" y="8"/>
                  <a:pt x="1659" y="0"/>
                </a:cubicBezTo>
              </a:path>
            </a:pathLst>
          </a:custGeom>
          <a:noFill/>
          <a:ln w="5715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8" name="Text Box 16">
            <a:extLst>
              <a:ext uri="{FF2B5EF4-FFF2-40B4-BE49-F238E27FC236}">
                <a16:creationId xmlns:a16="http://schemas.microsoft.com/office/drawing/2014/main" id="{5A764420-F6F8-7F42-8A8E-62EB5F4D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375" y="2297113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therefore</a:t>
            </a:r>
          </a:p>
        </p:txBody>
      </p:sp>
      <p:sp>
        <p:nvSpPr>
          <p:cNvPr id="39949" name="Text Box 17">
            <a:extLst>
              <a:ext uri="{FF2B5EF4-FFF2-40B4-BE49-F238E27FC236}">
                <a16:creationId xmlns:a16="http://schemas.microsoft.com/office/drawing/2014/main" id="{38FE241B-2FE1-A743-89BE-97AB3E6C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16399"/>
            <a:ext cx="516679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 </a:t>
            </a:r>
            <a:r>
              <a:rPr lang="fr-FR" altLang="fr-FR" b="0" err="1"/>
              <a:t>is</a:t>
            </a:r>
            <a:r>
              <a:rPr lang="fr-FR" altLang="fr-FR" b="0"/>
              <a:t> the area </a:t>
            </a:r>
            <a:r>
              <a:rPr lang="fr-FR" altLang="fr-FR" b="0" err="1"/>
              <a:t>under</a:t>
            </a:r>
            <a:r>
              <a:rPr lang="fr-FR" altLang="fr-FR" b="0"/>
              <a:t> the </a:t>
            </a:r>
            <a:r>
              <a:rPr lang="fr-FR" altLang="fr-FR" b="0" err="1"/>
              <a:t>curve</a:t>
            </a:r>
            <a:r>
              <a:rPr lang="fr-FR" altLang="fr-FR" b="0"/>
              <a:t> </a:t>
            </a:r>
            <a:r>
              <a:rPr lang="fr-FR" altLang="fr-FR" b="0" err="1"/>
              <a:t>divided</a:t>
            </a:r>
            <a:r>
              <a:rPr lang="fr-FR" altLang="fr-FR" b="0"/>
              <a:t> by </a:t>
            </a:r>
            <a:r>
              <a:rPr lang="fr-FR" altLang="fr-FR" b="0" err="1"/>
              <a:t>dt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Or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F </a:t>
            </a:r>
            <a:r>
              <a:rPr lang="fr-FR" altLang="fr-FR" b="0" err="1"/>
              <a:t>is</a:t>
            </a:r>
            <a:r>
              <a:rPr lang="fr-FR" altLang="fr-FR" b="0"/>
              <a:t> the </a:t>
            </a:r>
            <a:r>
              <a:rPr lang="fr-FR" altLang="fr-FR" b="0" err="1"/>
              <a:t>mean</a:t>
            </a:r>
            <a:r>
              <a:rPr lang="fr-FR" altLang="fr-FR" b="0"/>
              <a:t> value of f(</a:t>
            </a:r>
            <a:r>
              <a:rPr lang="fr-FR" altLang="fr-FR" b="0" err="1"/>
              <a:t>x,t</a:t>
            </a:r>
            <a:r>
              <a:rPr lang="fr-FR" altLang="fr-FR" b="0"/>
              <a:t>) </a:t>
            </a:r>
            <a:r>
              <a:rPr lang="fr-FR" altLang="fr-FR" b="0" err="1"/>
              <a:t>within</a:t>
            </a:r>
            <a:r>
              <a:rPr lang="fr-FR" altLang="fr-FR" b="0"/>
              <a:t> </a:t>
            </a:r>
            <a:r>
              <a:rPr lang="fr-FR" altLang="fr-FR" b="0" err="1"/>
              <a:t>interval</a:t>
            </a:r>
            <a:r>
              <a:rPr lang="fr-FR" altLang="fr-FR" b="0"/>
              <a:t> [</a:t>
            </a:r>
            <a:r>
              <a:rPr lang="fr-FR" altLang="fr-FR" b="0" err="1"/>
              <a:t>t,t+dt</a:t>
            </a:r>
            <a:r>
              <a:rPr lang="fr-FR" altLang="fr-FR" b="0"/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EBE3D49-E473-AE4A-BCB0-653EFE3495F0}"/>
                  </a:ext>
                </a:extLst>
              </p:cNvPr>
              <p:cNvSpPr txBox="1"/>
              <p:nvPr/>
            </p:nvSpPr>
            <p:spPr>
              <a:xfrm>
                <a:off x="2099469" y="1340768"/>
                <a:ext cx="5523563" cy="725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sup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,..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𝒅𝒕𝑭</m:t>
                      </m:r>
                      <m:d>
                        <m:d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EBE3D49-E473-AE4A-BCB0-653EFE349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469" y="1340768"/>
                <a:ext cx="5523563" cy="725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6AB3DCC-3374-554A-928B-130837421771}"/>
                  </a:ext>
                </a:extLst>
              </p:cNvPr>
              <p:cNvSpPr txBox="1"/>
              <p:nvPr/>
            </p:nvSpPr>
            <p:spPr>
              <a:xfrm>
                <a:off x="611560" y="2843212"/>
                <a:ext cx="2680029" cy="59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sup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,..</m:t>
                                </m:r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e>
                        </m:nary>
                      </m:num>
                      <m:den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6AB3DCC-3374-554A-928B-130837421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43212"/>
                <a:ext cx="2680029" cy="599523"/>
              </a:xfrm>
              <a:prstGeom prst="rect">
                <a:avLst/>
              </a:prstGeom>
              <a:blipFill>
                <a:blip r:embed="rId3"/>
                <a:stretch>
                  <a:fillRect l="-1818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numéro de diapositive 4">
            <a:extLst>
              <a:ext uri="{FF2B5EF4-FFF2-40B4-BE49-F238E27FC236}">
                <a16:creationId xmlns:a16="http://schemas.microsoft.com/office/drawing/2014/main" id="{976147B4-9949-E249-ADE6-62F35491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39</a:t>
            </a:r>
          </a:p>
        </p:txBody>
      </p:sp>
      <p:sp>
        <p:nvSpPr>
          <p:cNvPr id="40963" name="Text Box 8">
            <a:extLst>
              <a:ext uri="{FF2B5EF4-FFF2-40B4-BE49-F238E27FC236}">
                <a16:creationId xmlns:a16="http://schemas.microsoft.com/office/drawing/2014/main" id="{67BC14A3-E4E8-A145-B7C0-AF51959F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65088"/>
            <a:ext cx="69172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Idea</a:t>
            </a:r>
            <a:r>
              <a:rPr lang="fr-FR" altLang="fr-FR" b="0"/>
              <a:t>: F </a:t>
            </a:r>
            <a:r>
              <a:rPr lang="fr-FR" altLang="fr-FR" b="0" err="1"/>
              <a:t>approximated</a:t>
            </a:r>
            <a:r>
              <a:rPr lang="fr-FR" altLang="fr-FR" b="0"/>
              <a:t> by the </a:t>
            </a:r>
            <a:r>
              <a:rPr lang="fr-FR" altLang="fr-FR" b="0" err="1"/>
              <a:t>trapezoidal</a:t>
            </a:r>
            <a:r>
              <a:rPr lang="fr-FR" altLang="fr-FR" b="0"/>
              <a:t> </a:t>
            </a:r>
            <a:r>
              <a:rPr lang="fr-FR" altLang="fr-FR" b="0" err="1"/>
              <a:t>method</a:t>
            </a:r>
            <a:r>
              <a:rPr lang="fr-FR" altLang="fr-FR" b="0"/>
              <a:t>, </a:t>
            </a:r>
            <a:r>
              <a:rPr lang="fr-FR" altLang="fr-FR" b="0" err="1"/>
              <a:t>midpoint</a:t>
            </a:r>
            <a:r>
              <a:rPr lang="fr-FR" altLang="fr-FR" b="0"/>
              <a:t> </a:t>
            </a:r>
            <a:r>
              <a:rPr lang="fr-FR" altLang="fr-FR" b="0" err="1"/>
              <a:t>method</a:t>
            </a:r>
            <a:endParaRPr lang="fr-FR" altLang="fr-FR" b="0"/>
          </a:p>
        </p:txBody>
      </p:sp>
      <p:sp>
        <p:nvSpPr>
          <p:cNvPr id="40964" name="Line 17">
            <a:extLst>
              <a:ext uri="{FF2B5EF4-FFF2-40B4-BE49-F238E27FC236}">
                <a16:creationId xmlns:a16="http://schemas.microsoft.com/office/drawing/2014/main" id="{8D329E76-75EF-1843-AF72-B14692AF1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2788" y="1041400"/>
            <a:ext cx="0" cy="3068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Line 18">
            <a:extLst>
              <a:ext uri="{FF2B5EF4-FFF2-40B4-BE49-F238E27FC236}">
                <a16:creationId xmlns:a16="http://schemas.microsoft.com/office/drawing/2014/main" id="{99FB0FAA-B9F0-A740-B556-2D97B2A82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2788" y="4110038"/>
            <a:ext cx="5230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" name="Text Box 19">
            <a:extLst>
              <a:ext uri="{FF2B5EF4-FFF2-40B4-BE49-F238E27FC236}">
                <a16:creationId xmlns:a16="http://schemas.microsoft.com/office/drawing/2014/main" id="{CEED28FA-E197-174F-84F8-AE7ABE6A9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4257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</a:t>
            </a:r>
          </a:p>
        </p:txBody>
      </p:sp>
      <p:sp>
        <p:nvSpPr>
          <p:cNvPr id="40967" name="Text Box 20">
            <a:extLst>
              <a:ext uri="{FF2B5EF4-FFF2-40B4-BE49-F238E27FC236}">
                <a16:creationId xmlns:a16="http://schemas.microsoft.com/office/drawing/2014/main" id="{C67772F9-3A9D-094F-A707-6DC61545E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3848100"/>
            <a:ext cx="24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</a:t>
            </a:r>
          </a:p>
        </p:txBody>
      </p:sp>
      <p:sp>
        <p:nvSpPr>
          <p:cNvPr id="40968" name="Freeform 21">
            <a:extLst>
              <a:ext uri="{FF2B5EF4-FFF2-40B4-BE49-F238E27FC236}">
                <a16:creationId xmlns:a16="http://schemas.microsoft.com/office/drawing/2014/main" id="{38F04A93-6A5B-0542-9C24-F0F092EC833D}"/>
              </a:ext>
            </a:extLst>
          </p:cNvPr>
          <p:cNvSpPr>
            <a:spLocks/>
          </p:cNvSpPr>
          <p:nvPr/>
        </p:nvSpPr>
        <p:spPr bwMode="auto">
          <a:xfrm>
            <a:off x="1958975" y="836613"/>
            <a:ext cx="4554538" cy="2419350"/>
          </a:xfrm>
          <a:custGeom>
            <a:avLst/>
            <a:gdLst>
              <a:gd name="T0" fmla="*/ 0 w 1659"/>
              <a:gd name="T1" fmla="*/ 2419350 h 894"/>
              <a:gd name="T2" fmla="*/ 590251 w 1659"/>
              <a:gd name="T3" fmla="*/ 1580426 h 894"/>
              <a:gd name="T4" fmla="*/ 1509943 w 1659"/>
              <a:gd name="T5" fmla="*/ 811862 h 894"/>
              <a:gd name="T6" fmla="*/ 2668482 w 1659"/>
              <a:gd name="T7" fmla="*/ 395106 h 894"/>
              <a:gd name="T8" fmla="*/ 3541503 w 1659"/>
              <a:gd name="T9" fmla="*/ 300389 h 894"/>
              <a:gd name="T10" fmla="*/ 4082338 w 1659"/>
              <a:gd name="T11" fmla="*/ 138017 h 894"/>
              <a:gd name="T12" fmla="*/ 4554538 w 1659"/>
              <a:gd name="T13" fmla="*/ 0 h 8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59" h="894">
                <a:moveTo>
                  <a:pt x="0" y="894"/>
                </a:moveTo>
                <a:cubicBezTo>
                  <a:pt x="36" y="842"/>
                  <a:pt x="123" y="683"/>
                  <a:pt x="215" y="584"/>
                </a:cubicBezTo>
                <a:cubicBezTo>
                  <a:pt x="307" y="485"/>
                  <a:pt x="424" y="373"/>
                  <a:pt x="550" y="300"/>
                </a:cubicBezTo>
                <a:cubicBezTo>
                  <a:pt x="676" y="227"/>
                  <a:pt x="849" y="177"/>
                  <a:pt x="972" y="146"/>
                </a:cubicBezTo>
                <a:cubicBezTo>
                  <a:pt x="1095" y="115"/>
                  <a:pt x="1204" y="127"/>
                  <a:pt x="1290" y="111"/>
                </a:cubicBezTo>
                <a:cubicBezTo>
                  <a:pt x="1376" y="95"/>
                  <a:pt x="1425" y="70"/>
                  <a:pt x="1487" y="51"/>
                </a:cubicBezTo>
                <a:cubicBezTo>
                  <a:pt x="1549" y="32"/>
                  <a:pt x="1630" y="8"/>
                  <a:pt x="1659" y="0"/>
                </a:cubicBezTo>
              </a:path>
            </a:pathLst>
          </a:custGeom>
          <a:noFill/>
          <a:ln w="5715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Text Box 24">
            <a:extLst>
              <a:ext uri="{FF2B5EF4-FFF2-40B4-BE49-F238E27FC236}">
                <a16:creationId xmlns:a16="http://schemas.microsoft.com/office/drawing/2014/main" id="{ED718F86-72D4-514A-A099-371C48A5E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4051300"/>
            <a:ext cx="3337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t</a:t>
            </a:r>
            <a:r>
              <a:rPr lang="fr-FR" altLang="fr-FR" b="0" baseline="-25000" err="1"/>
              <a:t>n</a:t>
            </a:r>
            <a:endParaRPr lang="fr-FR" altLang="fr-FR" b="0" baseline="-25000"/>
          </a:p>
        </p:txBody>
      </p:sp>
      <p:sp>
        <p:nvSpPr>
          <p:cNvPr id="40970" name="Text Box 25">
            <a:extLst>
              <a:ext uri="{FF2B5EF4-FFF2-40B4-BE49-F238E27FC236}">
                <a16:creationId xmlns:a16="http://schemas.microsoft.com/office/drawing/2014/main" id="{98939F80-6C48-604D-ACD0-9685CC637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25" y="4025900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</a:t>
            </a:r>
            <a:r>
              <a:rPr lang="fr-FR" altLang="fr-FR" b="0" baseline="-25000"/>
              <a:t>n + 1</a:t>
            </a:r>
          </a:p>
        </p:txBody>
      </p:sp>
      <p:sp>
        <p:nvSpPr>
          <p:cNvPr id="40971" name="Line 26">
            <a:extLst>
              <a:ext uri="{FF2B5EF4-FFF2-40B4-BE49-F238E27FC236}">
                <a16:creationId xmlns:a16="http://schemas.microsoft.com/office/drawing/2014/main" id="{5D0B0AB2-0FA0-CE42-B729-ADF9A552FE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163" y="4292600"/>
            <a:ext cx="2530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Text Box 27">
            <a:extLst>
              <a:ext uri="{FF2B5EF4-FFF2-40B4-BE49-F238E27FC236}">
                <a16:creationId xmlns:a16="http://schemas.microsoft.com/office/drawing/2014/main" id="{9AAAB298-BF67-8D4A-A83B-486BA637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4229100"/>
            <a:ext cx="37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dt</a:t>
            </a:r>
          </a:p>
        </p:txBody>
      </p:sp>
      <p:sp>
        <p:nvSpPr>
          <p:cNvPr id="40973" name="Line 31">
            <a:extLst>
              <a:ext uri="{FF2B5EF4-FFF2-40B4-BE49-F238E27FC236}">
                <a16:creationId xmlns:a16="http://schemas.microsoft.com/office/drawing/2014/main" id="{36833634-0763-6040-9ADF-8EED2A186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1989138"/>
            <a:ext cx="0" cy="2160587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4" name="Line 32">
            <a:extLst>
              <a:ext uri="{FF2B5EF4-FFF2-40B4-BE49-F238E27FC236}">
                <a16:creationId xmlns:a16="http://schemas.microsoft.com/office/drawing/2014/main" id="{F38BA757-C816-9B41-BD15-277505E25A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5963" y="1052513"/>
            <a:ext cx="0" cy="3097212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5" name="Text Box 33">
            <a:extLst>
              <a:ext uri="{FF2B5EF4-FFF2-40B4-BE49-F238E27FC236}">
                <a16:creationId xmlns:a16="http://schemas.microsoft.com/office/drawing/2014/main" id="{EC938A03-5391-9A48-A5C7-A5F823650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5622925"/>
            <a:ext cx="21531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 ~ (</a:t>
            </a:r>
            <a:r>
              <a:rPr lang="fr-FR" altLang="fr-FR" b="0" err="1"/>
              <a:t>blue</a:t>
            </a:r>
            <a:r>
              <a:rPr lang="fr-FR" altLang="fr-FR" b="0"/>
              <a:t> area) / </a:t>
            </a:r>
            <a:r>
              <a:rPr lang="fr-FR" altLang="fr-FR" b="0" err="1"/>
              <a:t>dt</a:t>
            </a:r>
            <a:r>
              <a:rPr lang="fr-FR" altLang="fr-FR" b="0"/>
              <a:t> </a:t>
            </a:r>
          </a:p>
        </p:txBody>
      </p:sp>
      <p:sp>
        <p:nvSpPr>
          <p:cNvPr id="40976" name="Line 77">
            <a:extLst>
              <a:ext uri="{FF2B5EF4-FFF2-40B4-BE49-F238E27FC236}">
                <a16:creationId xmlns:a16="http://schemas.microsoft.com/office/drawing/2014/main" id="{D496A5B7-4427-254B-8577-A23114C61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7825" y="2279650"/>
            <a:ext cx="0" cy="185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7" name="Line 78">
            <a:extLst>
              <a:ext uri="{FF2B5EF4-FFF2-40B4-BE49-F238E27FC236}">
                <a16:creationId xmlns:a16="http://schemas.microsoft.com/office/drawing/2014/main" id="{9EA0506B-8246-CA4E-8BC9-3CF70A0DC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8025" y="1125538"/>
            <a:ext cx="0" cy="3011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978" name="Object 183">
            <a:extLst>
              <a:ext uri="{FF2B5EF4-FFF2-40B4-BE49-F238E27FC236}">
                <a16:creationId xmlns:a16="http://schemas.microsoft.com/office/drawing/2014/main" id="{7800F7A5-24C3-204F-911E-3EA61F19AAA6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3116263" y="5321300"/>
          <a:ext cx="29114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475400" imgH="16090900" progId="Equation.3">
                  <p:embed/>
                </p:oleObj>
              </mc:Choice>
              <mc:Fallback>
                <p:oleObj name="Equation" r:id="rId2" imgW="44475400" imgH="16090900" progId="Equation.3">
                  <p:embed/>
                  <p:pic>
                    <p:nvPicPr>
                      <p:cNvPr id="0" name="Object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263" y="5321300"/>
                        <a:ext cx="29114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9" name="Rectangle 185">
            <a:extLst>
              <a:ext uri="{FF2B5EF4-FFF2-40B4-BE49-F238E27FC236}">
                <a16:creationId xmlns:a16="http://schemas.microsoft.com/office/drawing/2014/main" id="{C105F543-B4C8-D544-874B-B7742DC93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1341438"/>
            <a:ext cx="2879725" cy="2735262"/>
          </a:xfrm>
          <a:prstGeom prst="rect">
            <a:avLst/>
          </a:prstGeom>
          <a:solidFill>
            <a:srgbClr val="BBE0E3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0980" name="Line 186">
            <a:extLst>
              <a:ext uri="{FF2B5EF4-FFF2-40B4-BE49-F238E27FC236}">
                <a16:creationId xmlns:a16="http://schemas.microsoft.com/office/drawing/2014/main" id="{D152C274-4FCE-9843-BCA8-A0338C91D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836613"/>
            <a:ext cx="0" cy="3168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Text Box 187">
            <a:extLst>
              <a:ext uri="{FF2B5EF4-FFF2-40B4-BE49-F238E27FC236}">
                <a16:creationId xmlns:a16="http://schemas.microsoft.com/office/drawing/2014/main" id="{85144339-071C-1B42-B7D3-52CE46C03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639763"/>
            <a:ext cx="56515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dt / 2</a:t>
            </a:r>
          </a:p>
        </p:txBody>
      </p:sp>
      <p:sp>
        <p:nvSpPr>
          <p:cNvPr id="23" name="Rectangle 185">
            <a:extLst>
              <a:ext uri="{FF2B5EF4-FFF2-40B4-BE49-F238E27FC236}">
                <a16:creationId xmlns:a16="http://schemas.microsoft.com/office/drawing/2014/main" id="{B1D9357D-5E4A-5548-B53E-7EA68F10C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609" y="2035174"/>
            <a:ext cx="2830700" cy="2046290"/>
          </a:xfrm>
          <a:prstGeom prst="rect">
            <a:avLst/>
          </a:prstGeom>
          <a:solidFill>
            <a:srgbClr val="FFC000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6AE867-A5AD-5D4F-8382-23F64766858D}"/>
              </a:ext>
            </a:extLst>
          </p:cNvPr>
          <p:cNvSpPr txBox="1"/>
          <p:nvPr/>
        </p:nvSpPr>
        <p:spPr>
          <a:xfrm>
            <a:off x="2995738" y="22063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Euler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7">
            <a:extLst>
              <a:ext uri="{FF2B5EF4-FFF2-40B4-BE49-F238E27FC236}">
                <a16:creationId xmlns:a16="http://schemas.microsoft.com/office/drawing/2014/main" id="{73D92B4B-4487-524E-A13F-B7065AE8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40</a:t>
            </a:r>
          </a:p>
        </p:txBody>
      </p:sp>
      <p:graphicFrame>
        <p:nvGraphicFramePr>
          <p:cNvPr id="41987" name="Object 20">
            <a:extLst>
              <a:ext uri="{FF2B5EF4-FFF2-40B4-BE49-F238E27FC236}">
                <a16:creationId xmlns:a16="http://schemas.microsoft.com/office/drawing/2014/main" id="{0D651F9E-1C7F-5B46-BC65-AF7527861F67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195513" y="3429000"/>
          <a:ext cx="42418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274200" imgH="15214600" progId="Equation.3">
                  <p:embed/>
                </p:oleObj>
              </mc:Choice>
              <mc:Fallback>
                <p:oleObj name="Equation" r:id="rId2" imgW="60274200" imgH="15214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429000"/>
                        <a:ext cx="424180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5">
            <a:extLst>
              <a:ext uri="{FF2B5EF4-FFF2-40B4-BE49-F238E27FC236}">
                <a16:creationId xmlns:a16="http://schemas.microsoft.com/office/drawing/2014/main" id="{290E18BD-849F-AE4F-B204-5D508F3F1EB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55875" y="2408238"/>
          <a:ext cx="37068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059600" imgH="4686300" progId="Equation.3">
                  <p:embed/>
                </p:oleObj>
              </mc:Choice>
              <mc:Fallback>
                <p:oleObj name="Equation" r:id="rId4" imgW="45059600" imgH="4686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408238"/>
                        <a:ext cx="370681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4">
            <a:extLst>
              <a:ext uri="{FF2B5EF4-FFF2-40B4-BE49-F238E27FC236}">
                <a16:creationId xmlns:a16="http://schemas.microsoft.com/office/drawing/2014/main" id="{3A8AA439-9337-F342-BCAA-883ABBD34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811" y="1832660"/>
            <a:ext cx="34612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How do </a:t>
            </a:r>
            <a:r>
              <a:rPr lang="fr-FR" altLang="fr-FR" b="0" err="1"/>
              <a:t>we</a:t>
            </a:r>
            <a:r>
              <a:rPr lang="fr-FR" altLang="fr-FR" b="0"/>
              <a:t> know X (</a:t>
            </a:r>
            <a:r>
              <a:rPr lang="fr-FR" altLang="fr-FR" b="0" err="1"/>
              <a:t>t</a:t>
            </a:r>
            <a:r>
              <a:rPr lang="fr-FR" altLang="fr-FR" b="0"/>
              <a:t> + </a:t>
            </a:r>
            <a:r>
              <a:rPr lang="fr-FR" altLang="fr-FR" b="0" err="1"/>
              <a:t>dt</a:t>
            </a:r>
            <a:r>
              <a:rPr lang="fr-FR" altLang="fr-FR" b="0"/>
              <a:t> / 2)  ?</a:t>
            </a:r>
          </a:p>
          <a:p>
            <a:pPr eaLnBrk="1" hangingPunct="1"/>
            <a:r>
              <a:rPr lang="fr-FR" altLang="fr-FR" b="0"/>
              <a:t>Use </a:t>
            </a:r>
            <a:r>
              <a:rPr lang="fr-FR" altLang="fr-FR" b="0" err="1"/>
              <a:t>taylor</a:t>
            </a:r>
            <a:r>
              <a:rPr lang="fr-FR" altLang="fr-FR" b="0"/>
              <a:t> expansion</a:t>
            </a:r>
          </a:p>
        </p:txBody>
      </p:sp>
      <p:sp>
        <p:nvSpPr>
          <p:cNvPr id="41991" name="Text Box 19">
            <a:extLst>
              <a:ext uri="{FF2B5EF4-FFF2-40B4-BE49-F238E27FC236}">
                <a16:creationId xmlns:a16="http://schemas.microsoft.com/office/drawing/2014/main" id="{0802D61C-D326-5A4B-A806-48B42CC3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924175"/>
            <a:ext cx="70198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then</a:t>
            </a:r>
            <a:r>
              <a:rPr lang="fr-FR" altLang="fr-FR" b="0"/>
              <a:t> </a:t>
            </a:r>
            <a:r>
              <a:rPr lang="fr-FR" altLang="fr-FR" b="0" err="1"/>
              <a:t>obtained</a:t>
            </a:r>
            <a:r>
              <a:rPr lang="fr-FR" altLang="fr-FR" b="0"/>
              <a:t> a new </a:t>
            </a:r>
            <a:r>
              <a:rPr lang="fr-FR" altLang="fr-FR" b="0" err="1"/>
              <a:t>integration</a:t>
            </a:r>
            <a:r>
              <a:rPr lang="fr-FR" altLang="fr-FR" b="0"/>
              <a:t> </a:t>
            </a:r>
            <a:r>
              <a:rPr lang="fr-FR" altLang="fr-FR" b="0" err="1"/>
              <a:t>scheme</a:t>
            </a:r>
            <a:r>
              <a:rPr lang="fr-FR" altLang="fr-FR" b="0"/>
              <a:t>: </a:t>
            </a:r>
            <a:r>
              <a:rPr lang="fr-FR" altLang="fr-FR" i="1" err="1">
                <a:solidFill>
                  <a:srgbClr val="C00000"/>
                </a:solidFill>
              </a:rPr>
              <a:t>Modified</a:t>
            </a:r>
            <a:r>
              <a:rPr lang="fr-FR" altLang="fr-FR" i="1">
                <a:solidFill>
                  <a:srgbClr val="C00000"/>
                </a:solidFill>
              </a:rPr>
              <a:t> Euler </a:t>
            </a:r>
            <a:r>
              <a:rPr lang="fr-FR" altLang="fr-FR" i="1" err="1">
                <a:solidFill>
                  <a:srgbClr val="C00000"/>
                </a:solidFill>
              </a:rPr>
              <a:t>modified</a:t>
            </a:r>
            <a:endParaRPr lang="fr-FR" altLang="fr-FR">
              <a:solidFill>
                <a:srgbClr val="C00000"/>
              </a:solidFill>
            </a:endParaRPr>
          </a:p>
          <a:p>
            <a:pPr eaLnBrk="1" hangingPunct="1"/>
            <a:endParaRPr lang="fr-FR" altLang="fr-FR" b="0"/>
          </a:p>
        </p:txBody>
      </p:sp>
      <p:sp>
        <p:nvSpPr>
          <p:cNvPr id="41992" name="Text Box 28">
            <a:extLst>
              <a:ext uri="{FF2B5EF4-FFF2-40B4-BE49-F238E27FC236}">
                <a16:creationId xmlns:a16="http://schemas.microsoft.com/office/drawing/2014/main" id="{3625AB59-8466-AE4C-B10F-C23A06FF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586" y="4661926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Algorithm</a:t>
            </a:r>
            <a:endParaRPr lang="fr-FR" alt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5DC704F-43AD-124F-AE9B-FCB3C7B2217D}"/>
                  </a:ext>
                </a:extLst>
              </p:cNvPr>
              <p:cNvSpPr txBox="1"/>
              <p:nvPr/>
            </p:nvSpPr>
            <p:spPr>
              <a:xfrm>
                <a:off x="2102149" y="572527"/>
                <a:ext cx="5286127" cy="1205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num>
                            <m:den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𝒅𝒕</m:t>
                                  </m:r>
                                </m:num>
                                <m:den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5DC704F-43AD-124F-AE9B-FCB3C7B2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49" y="572527"/>
                <a:ext cx="5286127" cy="12059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A7E8015-BC22-CB4F-AD00-3C8FD177E6B5}"/>
                  </a:ext>
                </a:extLst>
              </p:cNvPr>
              <p:cNvSpPr txBox="1"/>
              <p:nvPr/>
            </p:nvSpPr>
            <p:spPr>
              <a:xfrm>
                <a:off x="2196341" y="5041649"/>
                <a:ext cx="5045420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num>
                        <m:den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fr-FR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𝐝𝐭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0" smtClean="0">
                              <a:latin typeface="Cambria Math" panose="02040503050406030204" pitchFamily="18" charset="0"/>
                            </a:rPr>
                            <m:t>𝐝𝐭</m:t>
                          </m:r>
                        </m:num>
                        <m:den>
                          <m:r>
                            <a:rPr lang="fr-FR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fr-FR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28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A7E8015-BC22-CB4F-AD00-3C8FD177E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341" y="5041649"/>
                <a:ext cx="5045420" cy="1723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5DBC2C5-2E9D-FA47-8517-C30A11018ED9}"/>
              </a:ext>
            </a:extLst>
          </p:cNvPr>
          <p:cNvSpPr txBox="1"/>
          <p:nvPr/>
        </p:nvSpPr>
        <p:spPr>
          <a:xfrm>
            <a:off x="3131840" y="18864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Implementation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u numéro de diapositive 4">
            <a:extLst>
              <a:ext uri="{FF2B5EF4-FFF2-40B4-BE49-F238E27FC236}">
                <a16:creationId xmlns:a16="http://schemas.microsoft.com/office/drawing/2014/main" id="{498827BC-C161-1649-8236-5E36D20A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41</a:t>
            </a:r>
          </a:p>
        </p:txBody>
      </p:sp>
      <p:sp>
        <p:nvSpPr>
          <p:cNvPr id="43011" name="Text Box 2">
            <a:extLst>
              <a:ext uri="{FF2B5EF4-FFF2-40B4-BE49-F238E27FC236}">
                <a16:creationId xmlns:a16="http://schemas.microsoft.com/office/drawing/2014/main" id="{056E5AF3-8641-EC42-BBC0-C3E08E2BF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80988"/>
            <a:ext cx="621195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Modifid</a:t>
            </a:r>
            <a:r>
              <a:rPr lang="fr-FR" altLang="fr-FR" b="0"/>
              <a:t> Euler </a:t>
            </a:r>
            <a:r>
              <a:rPr lang="fr-FR" altLang="fr-FR" b="0" err="1"/>
              <a:t>is</a:t>
            </a:r>
            <a:r>
              <a:rPr lang="fr-FR" altLang="fr-FR" b="0"/>
              <a:t> a more </a:t>
            </a:r>
            <a:r>
              <a:rPr lang="fr-FR" altLang="fr-FR" b="0" err="1"/>
              <a:t>accurate</a:t>
            </a:r>
            <a:r>
              <a:rPr lang="fr-FR" altLang="fr-FR" b="0"/>
              <a:t> </a:t>
            </a:r>
            <a:r>
              <a:rPr lang="fr-FR" altLang="fr-FR" b="0" err="1"/>
              <a:t>solver</a:t>
            </a:r>
            <a:r>
              <a:rPr lang="fr-FR" altLang="fr-FR" b="0"/>
              <a:t>  </a:t>
            </a:r>
            <a:r>
              <a:rPr lang="fr-FR" altLang="fr-FR" b="0" err="1"/>
              <a:t>than</a:t>
            </a:r>
            <a:r>
              <a:rPr lang="fr-FR" altLang="fr-FR" b="0"/>
              <a:t> simple Euler!!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Show </a:t>
            </a:r>
            <a:r>
              <a:rPr lang="fr-FR" altLang="fr-FR" b="0" err="1"/>
              <a:t>that</a:t>
            </a:r>
            <a:r>
              <a:rPr lang="fr-FR" altLang="fr-FR" b="0"/>
              <a:t> a </a:t>
            </a:r>
            <a:r>
              <a:rPr lang="fr-FR" altLang="fr-FR" b="0" err="1"/>
              <a:t>modified</a:t>
            </a:r>
            <a:r>
              <a:rPr lang="fr-FR" altLang="fr-FR" b="0"/>
              <a:t> Euler </a:t>
            </a:r>
            <a:r>
              <a:rPr lang="fr-FR" altLang="fr-FR" b="0" err="1"/>
              <a:t>solver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order</a:t>
            </a:r>
            <a:r>
              <a:rPr lang="fr-FR" altLang="fr-FR" b="0"/>
              <a:t> 2.</a:t>
            </a:r>
          </a:p>
          <a:p>
            <a:pPr eaLnBrk="1" hangingPunct="1"/>
            <a:r>
              <a:rPr lang="fr-FR" altLang="fr-FR" b="0" err="1"/>
              <a:t>Below</a:t>
            </a:r>
            <a:r>
              <a:rPr lang="fr-FR" altLang="fr-FR" b="0"/>
              <a:t>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only</a:t>
            </a:r>
            <a:r>
              <a:rPr lang="fr-FR" altLang="fr-FR" b="0"/>
              <a:t> </a:t>
            </a:r>
            <a:r>
              <a:rPr lang="fr-FR" altLang="fr-FR" b="0" err="1"/>
              <a:t>consider</a:t>
            </a:r>
            <a:r>
              <a:rPr lang="fr-FR" altLang="fr-FR" b="0"/>
              <a:t> time </a:t>
            </a:r>
            <a:r>
              <a:rPr lang="fr-FR" altLang="fr-FR" b="0" err="1"/>
              <a:t>t</a:t>
            </a:r>
            <a:r>
              <a:rPr lang="fr-FR" altLang="fr-FR" b="0"/>
              <a:t> </a:t>
            </a:r>
            <a:r>
              <a:rPr lang="fr-FR" altLang="fr-FR" b="0" err="1"/>
              <a:t>dependence</a:t>
            </a:r>
            <a:endParaRPr lang="fr-FR" altLang="fr-FR" b="0"/>
          </a:p>
        </p:txBody>
      </p:sp>
      <p:graphicFrame>
        <p:nvGraphicFramePr>
          <p:cNvPr id="43012" name="Object 3">
            <a:extLst>
              <a:ext uri="{FF2B5EF4-FFF2-40B4-BE49-F238E27FC236}">
                <a16:creationId xmlns:a16="http://schemas.microsoft.com/office/drawing/2014/main" id="{E7B35B17-420D-9C4B-AA6D-DFB0D6EC932B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339975" y="2311400"/>
          <a:ext cx="6048375" cy="306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0510400" imgH="35699700" progId="Equation.3">
                  <p:embed/>
                </p:oleObj>
              </mc:Choice>
              <mc:Fallback>
                <p:oleObj name="Equation" r:id="rId2" imgW="70510400" imgH="35699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311400"/>
                        <a:ext cx="6048375" cy="306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E759A7F9-ED99-9048-A6D0-208F7C87D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513013"/>
            <a:ext cx="179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scheme is: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C2F80A-02F7-A649-969E-D2DAD8ECFD5C}"/>
              </a:ext>
            </a:extLst>
          </p:cNvPr>
          <p:cNvSpPr/>
          <p:nvPr/>
        </p:nvSpPr>
        <p:spPr bwMode="auto">
          <a:xfrm>
            <a:off x="2123728" y="4005064"/>
            <a:ext cx="108012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BB1A9-FF67-084E-9100-B90175D692BC}"/>
              </a:ext>
            </a:extLst>
          </p:cNvPr>
          <p:cNvSpPr/>
          <p:nvPr/>
        </p:nvSpPr>
        <p:spPr bwMode="auto">
          <a:xfrm>
            <a:off x="1691792" y="3241172"/>
            <a:ext cx="1080120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6">
            <a:extLst>
              <a:ext uri="{FF2B5EF4-FFF2-40B4-BE49-F238E27FC236}">
                <a16:creationId xmlns:a16="http://schemas.microsoft.com/office/drawing/2014/main" id="{CF6DF5D9-F50A-C545-A31A-F12B3338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42</a:t>
            </a:r>
          </a:p>
        </p:txBody>
      </p:sp>
      <p:graphicFrame>
        <p:nvGraphicFramePr>
          <p:cNvPr id="44035" name="Object 2">
            <a:extLst>
              <a:ext uri="{FF2B5EF4-FFF2-40B4-BE49-F238E27FC236}">
                <a16:creationId xmlns:a16="http://schemas.microsoft.com/office/drawing/2014/main" id="{0D92CF18-3F8A-4C4E-AC71-0ADCDCF6FE2C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84213" y="1125538"/>
          <a:ext cx="66960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005200" imgH="9652000" progId="Equation.3">
                  <p:embed/>
                </p:oleObj>
              </mc:Choice>
              <mc:Fallback>
                <p:oleObj name="Equation" r:id="rId2" imgW="67005200" imgH="9652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5538"/>
                        <a:ext cx="669607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Text Box 4">
            <a:extLst>
              <a:ext uri="{FF2B5EF4-FFF2-40B4-BE49-F238E27FC236}">
                <a16:creationId xmlns:a16="http://schemas.microsoft.com/office/drawing/2014/main" id="{710F9FE0-4EF2-8242-A65C-571190F1F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23863"/>
            <a:ext cx="196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therefore</a:t>
            </a:r>
            <a:r>
              <a:rPr lang="fr-FR" altLang="fr-FR" b="0"/>
              <a:t> </a:t>
            </a:r>
            <a:r>
              <a:rPr lang="fr-FR" altLang="fr-FR" b="0" err="1"/>
              <a:t>get</a:t>
            </a:r>
            <a:r>
              <a:rPr lang="fr-FR" altLang="fr-FR" b="0"/>
              <a:t> 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669CEB37-BB7A-3A4F-982D-F881B859C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2439988"/>
            <a:ext cx="7056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But the real development of X Taylor</a:t>
            </a:r>
            <a:r>
              <a:rPr lang="fr-FR" altLang="fr-FR" b="0" baseline="-25000"/>
              <a:t>not</a:t>
            </a:r>
            <a:r>
              <a:rPr lang="fr-FR" altLang="fr-FR" b="0"/>
              <a:t> is (knowing that dX / dt = f)</a:t>
            </a:r>
          </a:p>
        </p:txBody>
      </p:sp>
      <p:graphicFrame>
        <p:nvGraphicFramePr>
          <p:cNvPr id="44038" name="Object 9">
            <a:extLst>
              <a:ext uri="{FF2B5EF4-FFF2-40B4-BE49-F238E27FC236}">
                <a16:creationId xmlns:a16="http://schemas.microsoft.com/office/drawing/2014/main" id="{04E43BA9-E999-6A4A-9E25-B7B2776E55E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39750" y="3170238"/>
          <a:ext cx="729456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005200" imgH="9652000" progId="Equation.3">
                  <p:embed/>
                </p:oleObj>
              </mc:Choice>
              <mc:Fallback>
                <p:oleObj name="Equation" r:id="rId4" imgW="67005200" imgH="9652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70238"/>
                        <a:ext cx="729456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Text Box 13">
            <a:extLst>
              <a:ext uri="{FF2B5EF4-FFF2-40B4-BE49-F238E27FC236}">
                <a16:creationId xmlns:a16="http://schemas.microsoft.com/office/drawing/2014/main" id="{2ABCF640-C612-1E47-878E-A07BD0885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753100"/>
            <a:ext cx="82125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method</a:t>
            </a:r>
            <a:r>
              <a:rPr lang="fr-FR" altLang="fr-FR" b="0"/>
              <a:t> of </a:t>
            </a:r>
            <a:r>
              <a:rPr lang="fr-FR" altLang="fr-FR" b="0" err="1"/>
              <a:t>modified</a:t>
            </a:r>
            <a:r>
              <a:rPr lang="fr-FR" altLang="fr-FR" b="0"/>
              <a:t> Euler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accurate</a:t>
            </a:r>
            <a:r>
              <a:rPr lang="fr-FR" altLang="fr-FR" b="0"/>
              <a:t> up to </a:t>
            </a:r>
            <a:r>
              <a:rPr lang="fr-FR" altLang="fr-FR" b="0" err="1"/>
              <a:t>order</a:t>
            </a:r>
            <a:r>
              <a:rPr lang="fr-FR" altLang="fr-FR" b="0"/>
              <a:t> 2 (</a:t>
            </a:r>
            <a:r>
              <a:rPr lang="fr-FR" altLang="fr-FR" b="0" err="1"/>
              <a:t>it</a:t>
            </a:r>
            <a:r>
              <a:rPr lang="fr-FR" altLang="fr-FR" b="0"/>
              <a:t> </a:t>
            </a:r>
            <a:r>
              <a:rPr lang="fr-FR" altLang="fr-FR" b="0" err="1"/>
              <a:t>fails</a:t>
            </a:r>
            <a:r>
              <a:rPr lang="fr-FR" altLang="fr-FR" b="0"/>
              <a:t>  at the 3rd </a:t>
            </a:r>
            <a:r>
              <a:rPr lang="fr-FR" altLang="fr-FR" b="0" err="1"/>
              <a:t>order</a:t>
            </a:r>
            <a:r>
              <a:rPr lang="fr-FR" altLang="fr-FR" b="0"/>
              <a:t>)</a:t>
            </a:r>
          </a:p>
        </p:txBody>
      </p:sp>
      <p:sp>
        <p:nvSpPr>
          <p:cNvPr id="44040" name="Oval 14">
            <a:extLst>
              <a:ext uri="{FF2B5EF4-FFF2-40B4-BE49-F238E27FC236}">
                <a16:creationId xmlns:a16="http://schemas.microsoft.com/office/drawing/2014/main" id="{6FFAA16D-6E8B-D848-8DEB-FB6DE57CF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981075"/>
            <a:ext cx="252095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4041" name="Oval 15">
            <a:extLst>
              <a:ext uri="{FF2B5EF4-FFF2-40B4-BE49-F238E27FC236}">
                <a16:creationId xmlns:a16="http://schemas.microsoft.com/office/drawing/2014/main" id="{A7892E67-A3F4-FB4A-BF71-135BC39F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141663"/>
            <a:ext cx="2520950" cy="1295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2">
            <a:extLst>
              <a:ext uri="{FF2B5EF4-FFF2-40B4-BE49-F238E27FC236}">
                <a16:creationId xmlns:a16="http://schemas.microsoft.com/office/drawing/2014/main" id="{7A0F56DB-CC4B-A546-A877-E0AF9A5E9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17" y="76904"/>
            <a:ext cx="84866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err="1"/>
              <a:t>Difference</a:t>
            </a:r>
            <a:r>
              <a:rPr lang="fr-FR" altLang="fr-FR" sz="2000"/>
              <a:t> </a:t>
            </a:r>
            <a:r>
              <a:rPr lang="fr-FR" altLang="fr-FR" sz="2000" err="1"/>
              <a:t>between</a:t>
            </a:r>
            <a:r>
              <a:rPr lang="fr-FR" altLang="fr-FR" sz="2000"/>
              <a:t> 2  </a:t>
            </a:r>
            <a:r>
              <a:rPr lang="fr-FR" altLang="fr-FR" sz="2000" err="1"/>
              <a:t>steps</a:t>
            </a:r>
            <a:r>
              <a:rPr lang="fr-FR" altLang="fr-FR" sz="2000"/>
              <a:t> of "Euler" and 1 </a:t>
            </a:r>
            <a:r>
              <a:rPr lang="fr-FR" altLang="fr-FR" sz="2000" err="1"/>
              <a:t>step</a:t>
            </a:r>
            <a:r>
              <a:rPr lang="fr-FR" altLang="fr-FR" sz="2000"/>
              <a:t> of "Euler </a:t>
            </a:r>
            <a:r>
              <a:rPr lang="fr-FR" altLang="fr-FR" sz="2000" err="1"/>
              <a:t>Modified</a:t>
            </a:r>
            <a:r>
              <a:rPr lang="fr-FR" altLang="fr-FR" sz="2000"/>
              <a:t>"</a:t>
            </a:r>
          </a:p>
        </p:txBody>
      </p:sp>
      <p:sp>
        <p:nvSpPr>
          <p:cNvPr id="45060" name="Line 3">
            <a:extLst>
              <a:ext uri="{FF2B5EF4-FFF2-40B4-BE49-F238E27FC236}">
                <a16:creationId xmlns:a16="http://schemas.microsoft.com/office/drawing/2014/main" id="{A83B8BD3-9417-174E-A113-FA64A29CC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0563" y="1922463"/>
            <a:ext cx="0" cy="3887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>
            <a:extLst>
              <a:ext uri="{FF2B5EF4-FFF2-40B4-BE49-F238E27FC236}">
                <a16:creationId xmlns:a16="http://schemas.microsoft.com/office/drawing/2014/main" id="{0C021416-F82B-9749-BB7A-52302C510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1851025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Euler</a:t>
            </a:r>
          </a:p>
        </p:txBody>
      </p:sp>
      <p:sp>
        <p:nvSpPr>
          <p:cNvPr id="45062" name="Text Box 5">
            <a:extLst>
              <a:ext uri="{FF2B5EF4-FFF2-40B4-BE49-F238E27FC236}">
                <a16:creationId xmlns:a16="http://schemas.microsoft.com/office/drawing/2014/main" id="{63FD5F48-746A-BF4C-B406-F418D27A8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1844675"/>
            <a:ext cx="163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Euler modified</a:t>
            </a:r>
          </a:p>
        </p:txBody>
      </p:sp>
      <p:sp>
        <p:nvSpPr>
          <p:cNvPr id="45063" name="Text Box 6">
            <a:extLst>
              <a:ext uri="{FF2B5EF4-FFF2-40B4-BE49-F238E27FC236}">
                <a16:creationId xmlns:a16="http://schemas.microsoft.com/office/drawing/2014/main" id="{F38A2EBA-342B-114B-A2F2-2AA755B2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2641600"/>
            <a:ext cx="26212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2 </a:t>
            </a:r>
            <a:r>
              <a:rPr lang="fr-FR" altLang="fr-FR" err="1"/>
              <a:t>steps</a:t>
            </a:r>
            <a:r>
              <a:rPr lang="fr-FR" altLang="fr-FR"/>
              <a:t> of </a:t>
            </a:r>
            <a:r>
              <a:rPr lang="fr-FR" altLang="fr-FR" err="1"/>
              <a:t>length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r>
              <a:rPr lang="fr-FR" altLang="fr-FR"/>
              <a:t> / 2</a:t>
            </a:r>
          </a:p>
        </p:txBody>
      </p:sp>
      <p:sp>
        <p:nvSpPr>
          <p:cNvPr id="45064" name="Text Box 7">
            <a:extLst>
              <a:ext uri="{FF2B5EF4-FFF2-40B4-BE49-F238E27FC236}">
                <a16:creationId xmlns:a16="http://schemas.microsoft.com/office/drawing/2014/main" id="{CCF54FD9-410D-9242-B79B-678BE80D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570163"/>
            <a:ext cx="21723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1 </a:t>
            </a:r>
            <a:r>
              <a:rPr lang="fr-FR" altLang="fr-FR" err="1"/>
              <a:t>step</a:t>
            </a:r>
            <a:r>
              <a:rPr lang="fr-FR" altLang="fr-FR"/>
              <a:t> of </a:t>
            </a:r>
            <a:r>
              <a:rPr lang="fr-FR" altLang="fr-FR" err="1"/>
              <a:t>length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endParaRPr lang="fr-FR" altLang="fr-FR"/>
          </a:p>
        </p:txBody>
      </p:sp>
      <p:graphicFrame>
        <p:nvGraphicFramePr>
          <p:cNvPr id="45065" name="Object 9">
            <a:extLst>
              <a:ext uri="{FF2B5EF4-FFF2-40B4-BE49-F238E27FC236}">
                <a16:creationId xmlns:a16="http://schemas.microsoft.com/office/drawing/2014/main" id="{A5CF5FDF-D87C-2543-85FB-58624E891D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3289300"/>
          <a:ext cx="40338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801000" imgH="33934400" progId="Equation.3">
                  <p:embed/>
                </p:oleObj>
              </mc:Choice>
              <mc:Fallback>
                <p:oleObj name="Equation" r:id="rId2" imgW="58801000" imgH="33934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289300"/>
                        <a:ext cx="4033837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Text Box 10">
            <a:extLst>
              <a:ext uri="{FF2B5EF4-FFF2-40B4-BE49-F238E27FC236}">
                <a16:creationId xmlns:a16="http://schemas.microsoft.com/office/drawing/2014/main" id="{3A4258C2-3CC1-8D4C-B0AD-FAB71831E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819" y="3558778"/>
            <a:ext cx="27109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from</a:t>
            </a:r>
            <a:r>
              <a:rPr lang="fr-FR" altLang="fr-FR"/>
              <a:t> 0 to </a:t>
            </a:r>
            <a:r>
              <a:rPr lang="fr-FR" altLang="fr-FR" err="1"/>
              <a:t>dt</a:t>
            </a:r>
            <a:r>
              <a:rPr lang="fr-FR" altLang="fr-FR"/>
              <a:t> / 2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We</a:t>
            </a:r>
            <a:r>
              <a:rPr lang="fr-FR" altLang="fr-FR"/>
              <a:t> restart at </a:t>
            </a:r>
            <a:r>
              <a:rPr lang="fr-FR" altLang="fr-FR" err="1"/>
              <a:t>dt</a:t>
            </a:r>
            <a:endParaRPr lang="fr-FR" altLang="fr-FR"/>
          </a:p>
          <a:p>
            <a:pPr eaLnBrk="1" hangingPunct="1"/>
            <a:r>
              <a:rPr lang="fr-FR" altLang="fr-FR"/>
              <a:t>But </a:t>
            </a:r>
            <a:r>
              <a:rPr lang="fr-FR" altLang="fr-FR" err="1"/>
              <a:t>take</a:t>
            </a:r>
            <a:r>
              <a:rPr lang="fr-FR" altLang="fr-FR"/>
              <a:t> the </a:t>
            </a:r>
            <a:r>
              <a:rPr lang="fr-FR" altLang="fr-FR" err="1"/>
              <a:t>derivative</a:t>
            </a:r>
            <a:r>
              <a:rPr lang="fr-FR" altLang="fr-FR"/>
              <a:t> </a:t>
            </a:r>
            <a:br>
              <a:rPr lang="fr-FR" altLang="fr-FR"/>
            </a:br>
            <a:r>
              <a:rPr lang="fr-FR" altLang="fr-FR"/>
              <a:t>at point </a:t>
            </a:r>
            <a:r>
              <a:rPr lang="fr-FR" altLang="fr-FR" err="1"/>
              <a:t>dt</a:t>
            </a:r>
            <a:r>
              <a:rPr lang="fr-FR" altLang="fr-FR"/>
              <a:t>/2</a:t>
            </a:r>
          </a:p>
        </p:txBody>
      </p:sp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3CA7AEB2-D9A7-F844-8B2A-DAA2E69D8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4875213"/>
          <a:ext cx="33035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643800" imgH="9944100" progId="Equation.3">
                  <p:embed/>
                </p:oleObj>
              </mc:Choice>
              <mc:Fallback>
                <p:oleObj name="Equation" r:id="rId4" imgW="45643800" imgH="9944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875213"/>
                        <a:ext cx="33035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208E6A78-FAB6-B045-AC6B-908CDD1B6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8572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graphicFrame>
        <p:nvGraphicFramePr>
          <p:cNvPr id="45069" name="Object 13">
            <a:extLst>
              <a:ext uri="{FF2B5EF4-FFF2-40B4-BE49-F238E27FC236}">
                <a16:creationId xmlns:a16="http://schemas.microsoft.com/office/drawing/2014/main" id="{582D06CD-D3BA-1F4D-971D-BD888AEF5A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836613"/>
          <a:ext cx="17272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506700" imgH="9067800" progId="Equation.3">
                  <p:embed/>
                </p:oleObj>
              </mc:Choice>
              <mc:Fallback>
                <p:oleObj name="Equation" r:id="rId6" imgW="15506700" imgH="906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836613"/>
                        <a:ext cx="17272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Text Box 14">
            <a:extLst>
              <a:ext uri="{FF2B5EF4-FFF2-40B4-BE49-F238E27FC236}">
                <a16:creationId xmlns:a16="http://schemas.microsoft.com/office/drawing/2014/main" id="{F4A7C947-9F2A-4C49-82FB-5AD97D04A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10731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integrate: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657EC9-1E94-FB47-B4B9-85B1216EF788}"/>
              </a:ext>
            </a:extLst>
          </p:cNvPr>
          <p:cNvSpPr txBox="1"/>
          <p:nvPr/>
        </p:nvSpPr>
        <p:spPr>
          <a:xfrm>
            <a:off x="179388" y="63030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 is time dt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4C1ACB-5884-8444-9841-13A4BFC4B4E1}"/>
              </a:ext>
            </a:extLst>
          </p:cNvPr>
          <p:cNvSpPr txBox="1"/>
          <p:nvPr/>
        </p:nvSpPr>
        <p:spPr>
          <a:xfrm>
            <a:off x="5646763" y="587589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 is time dt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u numéro de diapositive 3">
            <a:extLst>
              <a:ext uri="{FF2B5EF4-FFF2-40B4-BE49-F238E27FC236}">
                <a16:creationId xmlns:a16="http://schemas.microsoft.com/office/drawing/2014/main" id="{6C97E38C-DDD5-E94C-873A-B8B10011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44</a:t>
            </a: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E73F0507-D1FA-3D4C-B924-DB3AE500C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280988"/>
            <a:ext cx="1390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example: </a:t>
            </a:r>
          </a:p>
        </p:txBody>
      </p:sp>
      <p:graphicFrame>
        <p:nvGraphicFramePr>
          <p:cNvPr id="46084" name="Object 3">
            <a:extLst>
              <a:ext uri="{FF2B5EF4-FFF2-40B4-BE49-F238E27FC236}">
                <a16:creationId xmlns:a16="http://schemas.microsoft.com/office/drawing/2014/main" id="{8496B515-F72A-8940-BAA9-DF7D7BA04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0550" y="115888"/>
          <a:ext cx="30972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283900" imgH="9067800" progId="Equation.3">
                  <p:embed/>
                </p:oleObj>
              </mc:Choice>
              <mc:Fallback>
                <p:oleObj name="Equation" r:id="rId2" imgW="36283900" imgH="906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15888"/>
                        <a:ext cx="30972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5" name="Line 4">
            <a:extLst>
              <a:ext uri="{FF2B5EF4-FFF2-40B4-BE49-F238E27FC236}">
                <a16:creationId xmlns:a16="http://schemas.microsoft.com/office/drawing/2014/main" id="{5A5788DB-3FDD-AA4B-A2C5-44AB339E7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1774825"/>
            <a:ext cx="0" cy="3525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6BD8001C-A7A9-914C-B143-04FBBFE96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1622425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Euler</a:t>
            </a:r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702C774B-BD3B-F342-AFAD-FCF4F42CF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1616075"/>
            <a:ext cx="161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Modified Euler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58DB827B-66EB-C54E-8C83-88F6497C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2125663"/>
            <a:ext cx="16466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2 </a:t>
            </a:r>
            <a:r>
              <a:rPr lang="fr-FR" altLang="fr-FR" err="1"/>
              <a:t>steps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r>
              <a:rPr lang="fr-FR" altLang="fr-FR"/>
              <a:t> / 2 </a:t>
            </a:r>
          </a:p>
        </p:txBody>
      </p:sp>
      <p:sp>
        <p:nvSpPr>
          <p:cNvPr id="46089" name="Text Box 9">
            <a:extLst>
              <a:ext uri="{FF2B5EF4-FFF2-40B4-BE49-F238E27FC236}">
                <a16:creationId xmlns:a16="http://schemas.microsoft.com/office/drawing/2014/main" id="{23B5EF8F-B421-E849-9E0F-C19DD507D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054225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1 </a:t>
            </a:r>
            <a:r>
              <a:rPr lang="fr-FR" altLang="fr-FR" err="1"/>
              <a:t>step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endParaRPr lang="fr-FR" altLang="fr-FR"/>
          </a:p>
        </p:txBody>
      </p:sp>
      <p:graphicFrame>
        <p:nvGraphicFramePr>
          <p:cNvPr id="46090" name="Object 11">
            <a:extLst>
              <a:ext uri="{FF2B5EF4-FFF2-40B4-BE49-F238E27FC236}">
                <a16:creationId xmlns:a16="http://schemas.microsoft.com/office/drawing/2014/main" id="{AE151C28-9D54-CB4D-B94B-BDBFACFA0A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924175"/>
          <a:ext cx="2689225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204900" imgH="18719800" progId="Equation.3">
                  <p:embed/>
                </p:oleObj>
              </mc:Choice>
              <mc:Fallback>
                <p:oleObj name="Equation" r:id="rId4" imgW="39204900" imgH="18719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924175"/>
                        <a:ext cx="2689225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1" name="Text Box 12">
            <a:extLst>
              <a:ext uri="{FF2B5EF4-FFF2-40B4-BE49-F238E27FC236}">
                <a16:creationId xmlns:a16="http://schemas.microsoft.com/office/drawing/2014/main" id="{DD045434-428D-3649-952B-25ED9744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600575"/>
            <a:ext cx="29161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Euler: U (</a:t>
            </a:r>
            <a:r>
              <a:rPr lang="fr-FR" altLang="fr-FR" err="1"/>
              <a:t>t</a:t>
            </a:r>
            <a:r>
              <a:rPr lang="fr-FR" altLang="fr-FR"/>
              <a:t> = 0.1) = 0.7225</a:t>
            </a:r>
          </a:p>
        </p:txBody>
      </p:sp>
      <p:sp>
        <p:nvSpPr>
          <p:cNvPr id="46092" name="Text Box 13">
            <a:extLst>
              <a:ext uri="{FF2B5EF4-FFF2-40B4-BE49-F238E27FC236}">
                <a16:creationId xmlns:a16="http://schemas.microsoft.com/office/drawing/2014/main" id="{A3DC4B3A-5FA1-704D-A8EB-C45AEEFA3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738" y="1144588"/>
            <a:ext cx="252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Integrate</a:t>
            </a:r>
            <a:r>
              <a:rPr lang="fr-FR" altLang="fr-FR"/>
              <a:t> </a:t>
            </a:r>
            <a:r>
              <a:rPr lang="fr-FR" altLang="fr-FR" err="1"/>
              <a:t>with</a:t>
            </a:r>
            <a:r>
              <a:rPr lang="fr-FR" altLang="fr-FR"/>
              <a:t> </a:t>
            </a:r>
            <a:r>
              <a:rPr lang="fr-FR" altLang="fr-FR" err="1"/>
              <a:t>dt</a:t>
            </a:r>
            <a:r>
              <a:rPr lang="fr-FR" altLang="fr-FR"/>
              <a:t> = 0.1</a:t>
            </a:r>
          </a:p>
        </p:txBody>
      </p:sp>
      <p:graphicFrame>
        <p:nvGraphicFramePr>
          <p:cNvPr id="46093" name="Object 14">
            <a:extLst>
              <a:ext uri="{FF2B5EF4-FFF2-40B4-BE49-F238E27FC236}">
                <a16:creationId xmlns:a16="http://schemas.microsoft.com/office/drawing/2014/main" id="{FCC7B656-B99D-F645-888F-C014841C1E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2974975"/>
          <a:ext cx="330358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643800" imgH="15214600" progId="Equation.3">
                  <p:embed/>
                </p:oleObj>
              </mc:Choice>
              <mc:Fallback>
                <p:oleObj name="Equation" r:id="rId6" imgW="45643800" imgH="15214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974975"/>
                        <a:ext cx="330358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4" name="Rectangle 15">
            <a:extLst>
              <a:ext uri="{FF2B5EF4-FFF2-40B4-BE49-F238E27FC236}">
                <a16:creationId xmlns:a16="http://schemas.microsoft.com/office/drawing/2014/main" id="{12D574E1-FC78-D240-8DFB-2D89120A1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4575175"/>
            <a:ext cx="25186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Euler </a:t>
            </a:r>
            <a:r>
              <a:rPr lang="fr-FR" altLang="fr-FR" err="1"/>
              <a:t>modified</a:t>
            </a:r>
            <a:r>
              <a:rPr lang="fr-FR" altLang="fr-FR"/>
              <a:t> : </a:t>
            </a:r>
          </a:p>
          <a:p>
            <a:pPr eaLnBrk="1" hangingPunct="1"/>
            <a:r>
              <a:rPr lang="fr-FR" altLang="fr-FR"/>
              <a:t> U (</a:t>
            </a:r>
            <a:r>
              <a:rPr lang="fr-FR" altLang="fr-FR" err="1"/>
              <a:t>t</a:t>
            </a:r>
            <a:r>
              <a:rPr lang="fr-FR" altLang="fr-FR"/>
              <a:t> = 0.1) = 0.740818</a:t>
            </a:r>
          </a:p>
        </p:txBody>
      </p:sp>
      <p:sp>
        <p:nvSpPr>
          <p:cNvPr id="46095" name="Text Box 16">
            <a:extLst>
              <a:ext uri="{FF2B5EF4-FFF2-40B4-BE49-F238E27FC236}">
                <a16:creationId xmlns:a16="http://schemas.microsoft.com/office/drawing/2014/main" id="{F2302EF7-F397-8E4A-B1C2-5C5BB379F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60404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3">
            <a:extLst>
              <a:ext uri="{FF2B5EF4-FFF2-40B4-BE49-F238E27FC236}">
                <a16:creationId xmlns:a16="http://schemas.microsoft.com/office/drawing/2014/main" id="{7D06A742-58EB-3440-852C-A86E8618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45</a:t>
            </a: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5005959B-638D-6443-87DC-06EB56872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857250"/>
            <a:ext cx="678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In this simple case, we have an analytical solution</a:t>
            </a:r>
          </a:p>
          <a:p>
            <a:pPr eaLnBrk="1" hangingPunct="1"/>
            <a:r>
              <a:rPr lang="fr-FR" altLang="fr-FR"/>
              <a:t>To which we can compare our result</a:t>
            </a:r>
          </a:p>
        </p:txBody>
      </p:sp>
      <p:graphicFrame>
        <p:nvGraphicFramePr>
          <p:cNvPr id="47108" name="Object 3">
            <a:extLst>
              <a:ext uri="{FF2B5EF4-FFF2-40B4-BE49-F238E27FC236}">
                <a16:creationId xmlns:a16="http://schemas.microsoft.com/office/drawing/2014/main" id="{1E375BC3-E712-334D-892B-174D3012A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1916113"/>
          <a:ext cx="3889375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28600" imgH="15214600" progId="Equation.3">
                  <p:embed/>
                </p:oleObj>
              </mc:Choice>
              <mc:Fallback>
                <p:oleObj name="Equation" r:id="rId2" imgW="38328600" imgH="15214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16113"/>
                        <a:ext cx="3889375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4">
            <a:extLst>
              <a:ext uri="{FF2B5EF4-FFF2-40B4-BE49-F238E27FC236}">
                <a16:creationId xmlns:a16="http://schemas.microsoft.com/office/drawing/2014/main" id="{E5F5EDD3-7D9A-FB49-A05B-0EDA0F54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613" y="3789363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U (</a:t>
            </a:r>
            <a:r>
              <a:rPr lang="fr-FR" altLang="fr-FR" err="1"/>
              <a:t>t</a:t>
            </a:r>
            <a:r>
              <a:rPr lang="fr-FR" altLang="fr-FR"/>
              <a:t> = 0.1) = 0.740818</a:t>
            </a:r>
          </a:p>
        </p:txBody>
      </p:sp>
      <p:sp>
        <p:nvSpPr>
          <p:cNvPr id="47110" name="Text Box 5">
            <a:extLst>
              <a:ext uri="{FF2B5EF4-FFF2-40B4-BE49-F238E27FC236}">
                <a16:creationId xmlns:a16="http://schemas.microsoft.com/office/drawing/2014/main" id="{FEDE5F36-41B2-2A42-8A12-8E2AA8C92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4894263"/>
            <a:ext cx="29161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Euler: U (</a:t>
            </a:r>
            <a:r>
              <a:rPr lang="fr-FR" altLang="fr-FR" err="1">
                <a:solidFill>
                  <a:srgbClr val="FF0000"/>
                </a:solidFill>
              </a:rPr>
              <a:t>t</a:t>
            </a:r>
            <a:r>
              <a:rPr lang="fr-FR" altLang="fr-FR">
                <a:solidFill>
                  <a:srgbClr val="FF0000"/>
                </a:solidFill>
              </a:rPr>
              <a:t> = 0.1) = 0.7225</a:t>
            </a:r>
          </a:p>
        </p:txBody>
      </p:sp>
      <p:sp>
        <p:nvSpPr>
          <p:cNvPr id="47111" name="Rectangle 6">
            <a:extLst>
              <a:ext uri="{FF2B5EF4-FFF2-40B4-BE49-F238E27FC236}">
                <a16:creationId xmlns:a16="http://schemas.microsoft.com/office/drawing/2014/main" id="{D1293083-0793-B647-99DB-73F4440A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863" y="4868863"/>
            <a:ext cx="25186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Euler </a:t>
            </a:r>
            <a:r>
              <a:rPr lang="fr-FR" altLang="fr-FR" err="1">
                <a:solidFill>
                  <a:srgbClr val="FF0000"/>
                </a:solidFill>
              </a:rPr>
              <a:t>modified</a:t>
            </a:r>
            <a:r>
              <a:rPr lang="fr-FR" altLang="fr-FR">
                <a:solidFill>
                  <a:srgbClr val="FF0000"/>
                </a:solidFill>
              </a:rPr>
              <a:t> </a:t>
            </a:r>
          </a:p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 U (</a:t>
            </a:r>
            <a:r>
              <a:rPr lang="fr-FR" altLang="fr-FR" err="1">
                <a:solidFill>
                  <a:srgbClr val="FF0000"/>
                </a:solidFill>
              </a:rPr>
              <a:t>t</a:t>
            </a:r>
            <a:r>
              <a:rPr lang="fr-FR" altLang="fr-FR">
                <a:solidFill>
                  <a:srgbClr val="FF0000"/>
                </a:solidFill>
              </a:rPr>
              <a:t> = 0.1) = 0.740818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B330B4-8066-424A-91F9-0345F85859BC}"/>
              </a:ext>
            </a:extLst>
          </p:cNvPr>
          <p:cNvSpPr txBox="1"/>
          <p:nvPr/>
        </p:nvSpPr>
        <p:spPr>
          <a:xfrm>
            <a:off x="6012160" y="386104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Real result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ce réservé du numéro de diapositive 5">
            <a:extLst>
              <a:ext uri="{FF2B5EF4-FFF2-40B4-BE49-F238E27FC236}">
                <a16:creationId xmlns:a16="http://schemas.microsoft.com/office/drawing/2014/main" id="{E9B34EB9-CCDC-1341-AD93-771C6561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</a:t>
            </a:r>
          </a:p>
        </p:txBody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id="{19BFB302-EC27-8346-8719-F70CDF9DE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76250"/>
            <a:ext cx="779386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« </a:t>
            </a:r>
            <a:r>
              <a:rPr lang="fr-FR" altLang="fr-FR" b="0" err="1"/>
              <a:t>Solving</a:t>
            </a:r>
            <a:r>
              <a:rPr lang="fr-FR" altLang="fr-FR" b="0"/>
              <a:t> the </a:t>
            </a:r>
            <a:r>
              <a:rPr lang="fr-FR" altLang="fr-FR" b="0" err="1"/>
              <a:t>problem</a:t>
            </a:r>
            <a:r>
              <a:rPr lang="fr-FR" altLang="fr-FR" b="0"/>
              <a:t> » </a:t>
            </a:r>
            <a:r>
              <a:rPr lang="fr-FR" altLang="fr-FR" b="0" err="1"/>
              <a:t>consists</a:t>
            </a:r>
            <a:r>
              <a:rPr lang="fr-FR" altLang="fr-FR" b="0"/>
              <a:t> in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CALCULATING THE EVOLUTION OF </a:t>
            </a:r>
            <a:r>
              <a:rPr lang="fr-FR" altLang="fr-FR" b="0" u="sng">
                <a:solidFill>
                  <a:srgbClr val="FF0000"/>
                </a:solidFill>
              </a:rPr>
              <a:t>QUANTITIES</a:t>
            </a:r>
            <a:r>
              <a:rPr lang="fr-FR" altLang="fr-FR" b="0">
                <a:solidFill>
                  <a:srgbClr val="FF0000"/>
                </a:solidFill>
              </a:rPr>
              <a:t> AS A FUNCTION OF </a:t>
            </a:r>
            <a:br>
              <a:rPr lang="fr-FR" altLang="fr-FR" b="0">
                <a:solidFill>
                  <a:srgbClr val="FF0000"/>
                </a:solidFill>
              </a:rPr>
            </a:br>
            <a:r>
              <a:rPr lang="fr-FR" altLang="fr-FR" b="0" u="sng">
                <a:solidFill>
                  <a:srgbClr val="FF0000"/>
                </a:solidFill>
              </a:rPr>
              <a:t>PARAMETERS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For </a:t>
            </a:r>
            <a:r>
              <a:rPr lang="fr-FR" altLang="fr-FR" b="0" err="1"/>
              <a:t>example</a:t>
            </a:r>
            <a:r>
              <a:rPr lang="fr-FR" altLang="fr-FR" b="0"/>
              <a:t> :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For </a:t>
            </a:r>
            <a:r>
              <a:rPr lang="fr-FR" altLang="fr-FR" b="0" err="1">
                <a:solidFill>
                  <a:schemeClr val="accent2"/>
                </a:solidFill>
              </a:rPr>
              <a:t>planets</a:t>
            </a:r>
            <a:r>
              <a:rPr lang="fr-FR" altLang="fr-FR" b="0">
                <a:solidFill>
                  <a:schemeClr val="accent2"/>
                </a:solidFill>
              </a:rPr>
              <a:t>: X (</a:t>
            </a:r>
            <a:r>
              <a:rPr lang="fr-FR" altLang="fr-FR" b="0" err="1">
                <a:solidFill>
                  <a:schemeClr val="accent2"/>
                </a:solidFill>
              </a:rPr>
              <a:t>t</a:t>
            </a:r>
            <a:r>
              <a:rPr lang="fr-FR" altLang="fr-FR" b="0">
                <a:solidFill>
                  <a:schemeClr val="accent2"/>
                </a:solidFill>
              </a:rPr>
              <a:t>) and V (</a:t>
            </a:r>
            <a:r>
              <a:rPr lang="fr-FR" altLang="fr-FR" b="0" err="1">
                <a:solidFill>
                  <a:schemeClr val="accent2"/>
                </a:solidFill>
              </a:rPr>
              <a:t>t</a:t>
            </a:r>
            <a:r>
              <a:rPr lang="fr-FR" altLang="fr-FR" b="0">
                <a:solidFill>
                  <a:schemeClr val="accent2"/>
                </a:solidFill>
              </a:rPr>
              <a:t>) : position and </a:t>
            </a:r>
            <a:r>
              <a:rPr lang="fr-FR" altLang="fr-FR" b="0" err="1">
                <a:solidFill>
                  <a:schemeClr val="accent2"/>
                </a:solidFill>
              </a:rPr>
              <a:t>velocity</a:t>
            </a:r>
            <a:r>
              <a:rPr lang="fr-FR" altLang="fr-FR" b="0">
                <a:solidFill>
                  <a:schemeClr val="accent2"/>
                </a:solidFill>
              </a:rPr>
              <a:t> as a </a:t>
            </a:r>
            <a:r>
              <a:rPr lang="fr-FR" altLang="fr-FR" b="0" err="1">
                <a:solidFill>
                  <a:schemeClr val="accent2"/>
                </a:solidFill>
              </a:rPr>
              <a:t>function</a:t>
            </a:r>
            <a:r>
              <a:rPr lang="fr-FR" altLang="fr-FR" b="0">
                <a:solidFill>
                  <a:schemeClr val="accent2"/>
                </a:solidFill>
              </a:rPr>
              <a:t> of time</a:t>
            </a: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For </a:t>
            </a:r>
            <a:r>
              <a:rPr lang="fr-FR" altLang="fr-FR" b="0" err="1">
                <a:solidFill>
                  <a:schemeClr val="accent2"/>
                </a:solidFill>
              </a:rPr>
              <a:t>heat</a:t>
            </a:r>
            <a:r>
              <a:rPr lang="fr-FR" altLang="fr-FR" b="0">
                <a:solidFill>
                  <a:schemeClr val="accent2"/>
                </a:solidFill>
              </a:rPr>
              <a:t>: </a:t>
            </a:r>
            <a:r>
              <a:rPr lang="fr-FR" altLang="fr-FR" b="0" err="1">
                <a:solidFill>
                  <a:schemeClr val="accent2"/>
                </a:solidFill>
              </a:rPr>
              <a:t>T</a:t>
            </a:r>
            <a:r>
              <a:rPr lang="fr-FR" altLang="fr-FR" b="0">
                <a:solidFill>
                  <a:schemeClr val="accent2"/>
                </a:solidFill>
              </a:rPr>
              <a:t> (x, </a:t>
            </a:r>
            <a:r>
              <a:rPr lang="fr-FR" altLang="fr-FR" b="0" err="1">
                <a:solidFill>
                  <a:schemeClr val="accent2"/>
                </a:solidFill>
              </a:rPr>
              <a:t>t</a:t>
            </a:r>
            <a:r>
              <a:rPr lang="fr-FR" altLang="fr-FR" b="0">
                <a:solidFill>
                  <a:schemeClr val="accent2"/>
                </a:solidFill>
              </a:rPr>
              <a:t>) : </a:t>
            </a:r>
            <a:r>
              <a:rPr lang="fr-FR" altLang="fr-FR" b="0" err="1">
                <a:solidFill>
                  <a:schemeClr val="accent2"/>
                </a:solidFill>
              </a:rPr>
              <a:t>Temperature</a:t>
            </a:r>
            <a:r>
              <a:rPr lang="fr-FR" altLang="fr-FR" b="0">
                <a:solidFill>
                  <a:schemeClr val="accent2"/>
                </a:solidFill>
              </a:rPr>
              <a:t> as a </a:t>
            </a:r>
            <a:r>
              <a:rPr lang="fr-FR" altLang="fr-FR" b="0" err="1">
                <a:solidFill>
                  <a:schemeClr val="accent2"/>
                </a:solidFill>
              </a:rPr>
              <a:t>function</a:t>
            </a:r>
            <a:r>
              <a:rPr lang="fr-FR" altLang="fr-FR" b="0">
                <a:solidFill>
                  <a:schemeClr val="accent2"/>
                </a:solidFill>
              </a:rPr>
              <a:t> of </a:t>
            </a:r>
            <a:r>
              <a:rPr lang="fr-FR" altLang="fr-FR" b="0" err="1">
                <a:solidFill>
                  <a:schemeClr val="accent2"/>
                </a:solidFill>
              </a:rPr>
              <a:t>space</a:t>
            </a:r>
            <a:r>
              <a:rPr lang="fr-FR" altLang="fr-FR" b="0">
                <a:solidFill>
                  <a:schemeClr val="accent2"/>
                </a:solidFill>
              </a:rPr>
              <a:t> and time</a:t>
            </a: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In </a:t>
            </a:r>
            <a:r>
              <a:rPr lang="fr-FR" altLang="fr-FR" b="0" err="1"/>
              <a:t>other</a:t>
            </a:r>
            <a:r>
              <a:rPr lang="fr-FR" altLang="fr-FR" b="0"/>
              <a:t> </a:t>
            </a:r>
            <a:r>
              <a:rPr lang="fr-FR" altLang="fr-FR" b="0" err="1"/>
              <a:t>words</a:t>
            </a:r>
            <a:r>
              <a:rPr lang="fr-FR" altLang="fr-FR" b="0"/>
              <a:t>: </a:t>
            </a:r>
            <a:r>
              <a:rPr lang="fr-FR" altLang="fr-FR" b="0" i="1" err="1"/>
              <a:t>solve</a:t>
            </a:r>
            <a:r>
              <a:rPr lang="fr-FR" altLang="fr-FR" b="0" i="1"/>
              <a:t> the </a:t>
            </a:r>
            <a:r>
              <a:rPr lang="fr-FR" altLang="fr-FR" b="0" i="1" err="1"/>
              <a:t>differential</a:t>
            </a:r>
            <a:r>
              <a:rPr lang="fr-FR" altLang="fr-FR" b="0" i="1"/>
              <a:t> </a:t>
            </a:r>
            <a:r>
              <a:rPr lang="fr-FR" altLang="fr-FR" b="0" i="1" err="1"/>
              <a:t>equation</a:t>
            </a:r>
            <a:r>
              <a:rPr lang="fr-FR" altLang="fr-FR" b="0" i="1"/>
              <a:t> ( "</a:t>
            </a:r>
            <a:r>
              <a:rPr lang="fr-FR" altLang="fr-FR" b="0" i="1" err="1"/>
              <a:t>integrate</a:t>
            </a:r>
            <a:r>
              <a:rPr lang="fr-FR" altLang="fr-FR" b="0" i="1"/>
              <a:t>")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numéro de diapositive 5">
            <a:extLst>
              <a:ext uri="{FF2B5EF4-FFF2-40B4-BE49-F238E27FC236}">
                <a16:creationId xmlns:a16="http://schemas.microsoft.com/office/drawing/2014/main" id="{CB15122F-586E-D34C-AC8C-A093295A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47</a:t>
            </a:r>
          </a:p>
        </p:txBody>
      </p:sp>
      <p:sp>
        <p:nvSpPr>
          <p:cNvPr id="49155" name="Text Box 2">
            <a:extLst>
              <a:ext uri="{FF2B5EF4-FFF2-40B4-BE49-F238E27FC236}">
                <a16:creationId xmlns:a16="http://schemas.microsoft.com/office/drawing/2014/main" id="{E53D800B-278E-4E4C-9D59-F5B46D36F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80988"/>
            <a:ext cx="3121367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u="sng" err="1"/>
              <a:t>Example</a:t>
            </a:r>
            <a:r>
              <a:rPr lang="fr-FR" altLang="fr-FR" b="0" u="sng"/>
              <a:t> </a:t>
            </a:r>
            <a:r>
              <a:rPr lang="fr-FR" altLang="fr-FR" b="0" u="sng" err="1"/>
              <a:t>with</a:t>
            </a:r>
            <a:r>
              <a:rPr lang="fr-FR" altLang="fr-FR" b="0" u="sng"/>
              <a:t> </a:t>
            </a:r>
            <a:r>
              <a:rPr lang="fr-FR" altLang="fr-FR" b="0" u="sng" err="1"/>
              <a:t>same</a:t>
            </a:r>
            <a:r>
              <a:rPr lang="fr-FR" altLang="fr-FR" b="0" u="sng"/>
              <a:t> </a:t>
            </a:r>
            <a:r>
              <a:rPr lang="fr-FR" altLang="fr-FR" b="0" u="sng" err="1"/>
              <a:t>timestep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 of the </a:t>
            </a:r>
            <a:r>
              <a:rPr lang="fr-FR" altLang="fr-FR" b="0" err="1"/>
              <a:t>spring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Abs (</a:t>
            </a:r>
            <a:r>
              <a:rPr lang="fr-FR" altLang="fr-FR" b="0" err="1"/>
              <a:t>X_vrai-X_approx</a:t>
            </a:r>
            <a:r>
              <a:rPr lang="fr-FR" altLang="fr-FR" b="0"/>
              <a:t>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Euler </a:t>
            </a:r>
            <a:r>
              <a:rPr lang="fr-FR" altLang="fr-FR"/>
              <a:t>:</a:t>
            </a:r>
          </a:p>
          <a:p>
            <a:pPr eaLnBrk="1" hangingPunct="1"/>
            <a:r>
              <a:rPr lang="fr-FR" altLang="fr-FR" b="0" err="1"/>
              <a:t>Dt</a:t>
            </a:r>
            <a:r>
              <a:rPr lang="fr-FR" altLang="fr-FR" b="0"/>
              <a:t> = 0.01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Euler </a:t>
            </a:r>
            <a:r>
              <a:rPr lang="fr-FR" altLang="fr-FR" err="1">
                <a:solidFill>
                  <a:schemeClr val="accent2"/>
                </a:solidFill>
              </a:rPr>
              <a:t>modified</a:t>
            </a:r>
            <a:r>
              <a:rPr lang="fr-FR" altLang="fr-FR">
                <a:solidFill>
                  <a:schemeClr val="accent2"/>
                </a:solidFill>
              </a:rPr>
              <a:t>: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Precision</a:t>
            </a:r>
            <a:r>
              <a:rPr lang="fr-FR" altLang="fr-FR" b="0"/>
              <a:t> Gain: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A factor 20 !!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pic>
        <p:nvPicPr>
          <p:cNvPr id="49156" name="Picture 3" descr="ressort_erreur_euler_modifie">
            <a:extLst>
              <a:ext uri="{FF2B5EF4-FFF2-40B4-BE49-F238E27FC236}">
                <a16:creationId xmlns:a16="http://schemas.microsoft.com/office/drawing/2014/main" id="{7235CE1E-2B4F-B84F-8F30-53709FDA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822700"/>
            <a:ext cx="5400675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 descr="ressort_erreur_euler_simple">
            <a:extLst>
              <a:ext uri="{FF2B5EF4-FFF2-40B4-BE49-F238E27FC236}">
                <a16:creationId xmlns:a16="http://schemas.microsoft.com/office/drawing/2014/main" id="{1C44275A-953E-094D-832F-F731BB92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33375"/>
            <a:ext cx="5400675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numéro de diapositive 3">
            <a:extLst>
              <a:ext uri="{FF2B5EF4-FFF2-40B4-BE49-F238E27FC236}">
                <a16:creationId xmlns:a16="http://schemas.microsoft.com/office/drawing/2014/main" id="{0C2D33B9-93DD-574F-8497-092B1107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46</a:t>
            </a:r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B0D16964-E527-014D-9D4B-0BA25F504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700213"/>
            <a:ext cx="610936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Euler and </a:t>
            </a:r>
            <a:r>
              <a:rPr lang="fr-FR" altLang="fr-FR" err="1"/>
              <a:t>Modified</a:t>
            </a:r>
            <a:r>
              <a:rPr lang="fr-FR" altLang="fr-FR"/>
              <a:t> Euler are the </a:t>
            </a:r>
            <a:r>
              <a:rPr lang="fr-FR" altLang="fr-FR" err="1"/>
              <a:t>two</a:t>
            </a:r>
            <a:r>
              <a:rPr lang="fr-FR" altLang="fr-FR"/>
              <a:t> </a:t>
            </a:r>
            <a:r>
              <a:rPr lang="fr-FR" altLang="fr-FR" err="1"/>
              <a:t>simplest</a:t>
            </a:r>
            <a:r>
              <a:rPr lang="fr-FR" altLang="fr-FR"/>
              <a:t> </a:t>
            </a:r>
            <a:r>
              <a:rPr lang="fr-FR" altLang="fr-FR" err="1"/>
              <a:t>solvers</a:t>
            </a:r>
            <a:r>
              <a:rPr lang="fr-FR" altLang="fr-FR"/>
              <a:t> 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BUT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Many</a:t>
            </a:r>
            <a:r>
              <a:rPr lang="fr-FR" altLang="fr-FR"/>
              <a:t> </a:t>
            </a:r>
            <a:r>
              <a:rPr lang="fr-FR" altLang="fr-FR" err="1"/>
              <a:t>other</a:t>
            </a:r>
            <a:r>
              <a:rPr lang="fr-FR" altLang="fr-FR"/>
              <a:t> </a:t>
            </a:r>
            <a:r>
              <a:rPr lang="fr-FR" altLang="fr-FR" err="1"/>
              <a:t>solvers</a:t>
            </a:r>
            <a:r>
              <a:rPr lang="fr-FR" altLang="fr-FR"/>
              <a:t> </a:t>
            </a:r>
            <a:r>
              <a:rPr lang="fr-FR" altLang="fr-FR" err="1"/>
              <a:t>exist</a:t>
            </a:r>
            <a:r>
              <a:rPr lang="fr-FR" altLang="fr-FR"/>
              <a:t> for ODE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numéro de diapositive 4">
            <a:extLst>
              <a:ext uri="{FF2B5EF4-FFF2-40B4-BE49-F238E27FC236}">
                <a16:creationId xmlns:a16="http://schemas.microsoft.com/office/drawing/2014/main" id="{B398DE94-8E5A-CA40-99E5-4F4D95AF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48</a:t>
            </a:r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5280CBEE-DF1F-C14A-8D4C-3E140F2D1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65088"/>
            <a:ext cx="4788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Catalogue of  ODE </a:t>
            </a:r>
            <a:r>
              <a:rPr lang="fr-FR" altLang="fr-FR" err="1"/>
              <a:t>most</a:t>
            </a:r>
            <a:r>
              <a:rPr lang="fr-FR" altLang="fr-FR"/>
              <a:t> </a:t>
            </a:r>
            <a:r>
              <a:rPr lang="fr-FR" altLang="fr-FR" err="1"/>
              <a:t>common</a:t>
            </a:r>
            <a:r>
              <a:rPr lang="fr-FR" altLang="fr-FR"/>
              <a:t> </a:t>
            </a:r>
            <a:r>
              <a:rPr lang="fr-FR" altLang="fr-FR" err="1"/>
              <a:t>solvers</a:t>
            </a:r>
            <a:r>
              <a:rPr lang="fr-FR" altLang="fr-FR"/>
              <a:t>.</a:t>
            </a:r>
          </a:p>
        </p:txBody>
      </p:sp>
      <p:graphicFrame>
        <p:nvGraphicFramePr>
          <p:cNvPr id="50180" name="Object 5">
            <a:extLst>
              <a:ext uri="{FF2B5EF4-FFF2-40B4-BE49-F238E27FC236}">
                <a16:creationId xmlns:a16="http://schemas.microsoft.com/office/drawing/2014/main" id="{E809E7B0-D1BC-F644-B431-EC5DFA4A86CC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555875" y="1220788"/>
          <a:ext cx="6249988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995500" imgH="71970900" progId="Equation.3">
                  <p:embed/>
                </p:oleObj>
              </mc:Choice>
              <mc:Fallback>
                <p:oleObj name="Equation" r:id="rId2" imgW="90995500" imgH="7197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220788"/>
                        <a:ext cx="6249988" cy="552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Text Box 7">
            <a:extLst>
              <a:ext uri="{FF2B5EF4-FFF2-40B4-BE49-F238E27FC236}">
                <a16:creationId xmlns:a16="http://schemas.microsoft.com/office/drawing/2014/main" id="{28EA5ADD-A3D8-2A4C-8CDB-FE39EEF3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493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0"/>
          </a:p>
        </p:txBody>
      </p:sp>
      <p:sp>
        <p:nvSpPr>
          <p:cNvPr id="50182" name="Text Box 8">
            <a:extLst>
              <a:ext uri="{FF2B5EF4-FFF2-40B4-BE49-F238E27FC236}">
                <a16:creationId xmlns:a16="http://schemas.microsoft.com/office/drawing/2014/main" id="{7DDFF958-D304-2F4E-B892-74EB66196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1168400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explicit Euler (1)</a:t>
            </a:r>
          </a:p>
        </p:txBody>
      </p:sp>
      <p:sp>
        <p:nvSpPr>
          <p:cNvPr id="50183" name="Text Box 12">
            <a:extLst>
              <a:ext uri="{FF2B5EF4-FFF2-40B4-BE49-F238E27FC236}">
                <a16:creationId xmlns:a16="http://schemas.microsoft.com/office/drawing/2014/main" id="{9B7EDF55-0C65-C447-9C2E-17C2E804E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74800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Euler implicit (1)</a:t>
            </a:r>
          </a:p>
        </p:txBody>
      </p:sp>
      <p:sp>
        <p:nvSpPr>
          <p:cNvPr id="50184" name="Text Box 13">
            <a:extLst>
              <a:ext uri="{FF2B5EF4-FFF2-40B4-BE49-F238E27FC236}">
                <a16:creationId xmlns:a16="http://schemas.microsoft.com/office/drawing/2014/main" id="{F7324968-5382-3040-B10C-98C8DB7FB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006600"/>
            <a:ext cx="156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Leap</a:t>
            </a:r>
            <a:r>
              <a:rPr lang="fr-FR" altLang="fr-FR" b="0"/>
              <a:t> </a:t>
            </a:r>
            <a:r>
              <a:rPr lang="fr-FR" altLang="fr-FR" b="0" err="1"/>
              <a:t>Frog</a:t>
            </a:r>
            <a:r>
              <a:rPr lang="fr-FR" altLang="fr-FR" b="0"/>
              <a:t> (2)</a:t>
            </a:r>
          </a:p>
        </p:txBody>
      </p:sp>
      <p:sp>
        <p:nvSpPr>
          <p:cNvPr id="50185" name="Text Box 14">
            <a:extLst>
              <a:ext uri="{FF2B5EF4-FFF2-40B4-BE49-F238E27FC236}">
                <a16:creationId xmlns:a16="http://schemas.microsoft.com/office/drawing/2014/main" id="{50264767-4739-924C-89A6-BAD2FC67D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32075"/>
            <a:ext cx="2005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Euler </a:t>
            </a:r>
            <a:r>
              <a:rPr lang="fr-FR" altLang="fr-FR" b="0" err="1"/>
              <a:t>modified</a:t>
            </a:r>
            <a:r>
              <a:rPr lang="fr-FR" altLang="fr-FR" b="0"/>
              <a:t> (2)</a:t>
            </a:r>
          </a:p>
        </p:txBody>
      </p:sp>
      <p:sp>
        <p:nvSpPr>
          <p:cNvPr id="50186" name="Text Box 15">
            <a:extLst>
              <a:ext uri="{FF2B5EF4-FFF2-40B4-BE49-F238E27FC236}">
                <a16:creationId xmlns:a16="http://schemas.microsoft.com/office/drawing/2014/main" id="{608D00BA-B079-7C45-8FEF-49BB8CFFF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452813"/>
            <a:ext cx="23391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Cranck</a:t>
            </a:r>
            <a:r>
              <a:rPr lang="fr-FR" altLang="fr-FR" b="0"/>
              <a:t> Nicholson (2)</a:t>
            </a:r>
            <a:br>
              <a:rPr lang="fr-FR" altLang="fr-FR" b="0"/>
            </a:br>
            <a:r>
              <a:rPr lang="fr-FR" altLang="fr-FR" b="0" i="1" err="1"/>
              <a:t>implicit</a:t>
            </a:r>
            <a:endParaRPr lang="fr-FR" altLang="fr-FR" b="0" i="1"/>
          </a:p>
        </p:txBody>
      </p:sp>
      <p:sp>
        <p:nvSpPr>
          <p:cNvPr id="50187" name="Text Box 16">
            <a:extLst>
              <a:ext uri="{FF2B5EF4-FFF2-40B4-BE49-F238E27FC236}">
                <a16:creationId xmlns:a16="http://schemas.microsoft.com/office/drawing/2014/main" id="{C6A8E414-1EF8-324C-9FF1-536F5715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73538"/>
            <a:ext cx="2038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Adam Bashfort (2)</a:t>
            </a:r>
          </a:p>
        </p:txBody>
      </p:sp>
      <p:sp>
        <p:nvSpPr>
          <p:cNvPr id="50188" name="Text Box 18">
            <a:extLst>
              <a:ext uri="{FF2B5EF4-FFF2-40B4-BE49-F238E27FC236}">
                <a16:creationId xmlns:a16="http://schemas.microsoft.com/office/drawing/2014/main" id="{8ADB67C2-BF1C-4F4B-8EED-0017F8A2A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965700"/>
            <a:ext cx="2038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Adam Bashfort (3)</a:t>
            </a:r>
          </a:p>
        </p:txBody>
      </p:sp>
      <p:sp>
        <p:nvSpPr>
          <p:cNvPr id="50189" name="Text Box 19">
            <a:extLst>
              <a:ext uri="{FF2B5EF4-FFF2-40B4-BE49-F238E27FC236}">
                <a16:creationId xmlns:a16="http://schemas.microsoft.com/office/drawing/2014/main" id="{6FF315A0-BBCE-3D4A-A909-0350800D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757863"/>
            <a:ext cx="200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Adam Moulton (3)</a:t>
            </a:r>
          </a:p>
        </p:txBody>
      </p:sp>
      <p:sp>
        <p:nvSpPr>
          <p:cNvPr id="50190" name="Text Box 20">
            <a:extLst>
              <a:ext uri="{FF2B5EF4-FFF2-40B4-BE49-F238E27FC236}">
                <a16:creationId xmlns:a16="http://schemas.microsoft.com/office/drawing/2014/main" id="{EB028D37-23E4-0149-979C-9E360D049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68325"/>
            <a:ext cx="42370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order</a:t>
            </a:r>
            <a:r>
              <a:rPr lang="fr-FR" altLang="fr-FR" b="0"/>
              <a:t> of the </a:t>
            </a:r>
            <a:r>
              <a:rPr lang="fr-FR" altLang="fr-FR" b="0" err="1"/>
              <a:t>solver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in </a:t>
            </a:r>
            <a:r>
              <a:rPr lang="fr-FR" altLang="fr-FR" b="0" err="1"/>
              <a:t>parenthesis</a:t>
            </a:r>
            <a:endParaRPr lang="fr-FR" altLang="fr-FR" b="0"/>
          </a:p>
        </p:txBody>
      </p:sp>
      <p:sp>
        <p:nvSpPr>
          <p:cNvPr id="50191" name="Rectangle 21">
            <a:extLst>
              <a:ext uri="{FF2B5EF4-FFF2-40B4-BE49-F238E27FC236}">
                <a16:creationId xmlns:a16="http://schemas.microsoft.com/office/drawing/2014/main" id="{6C803314-6515-4E43-B8F4-A2BAEB10D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981075"/>
            <a:ext cx="8964613" cy="5616575"/>
          </a:xfrm>
          <a:prstGeom prst="rect">
            <a:avLst/>
          </a:prstGeom>
          <a:noFill/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4">
            <a:extLst>
              <a:ext uri="{FF2B5EF4-FFF2-40B4-BE49-F238E27FC236}">
                <a16:creationId xmlns:a16="http://schemas.microsoft.com/office/drawing/2014/main" id="{54D343BF-E571-A449-AA2A-C7CC1330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49</a:t>
            </a:r>
          </a:p>
        </p:txBody>
      </p:sp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8DE6C3D3-7749-CB42-B242-A65498664083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3502025" y="935038"/>
          <a:ext cx="3149600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441100" imgH="69634100" progId="Equation.3">
                  <p:embed/>
                </p:oleObj>
              </mc:Choice>
              <mc:Fallback>
                <p:oleObj name="Equation" r:id="rId2" imgW="49441100" imgH="69634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025" y="935038"/>
                        <a:ext cx="3149600" cy="443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Text Box 5">
            <a:extLst>
              <a:ext uri="{FF2B5EF4-FFF2-40B4-BE49-F238E27FC236}">
                <a16:creationId xmlns:a16="http://schemas.microsoft.com/office/drawing/2014/main" id="{59AD5EA3-7DE6-0C4A-9AAB-0A2A84B5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289050"/>
            <a:ext cx="17970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Runge Kutta (2)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Runge Kutta (4)</a:t>
            </a:r>
          </a:p>
        </p:txBody>
      </p:sp>
      <p:sp>
        <p:nvSpPr>
          <p:cNvPr id="51205" name="Rectangle 6">
            <a:extLst>
              <a:ext uri="{FF2B5EF4-FFF2-40B4-BE49-F238E27FC236}">
                <a16:creationId xmlns:a16="http://schemas.microsoft.com/office/drawing/2014/main" id="{EA1D1858-B17C-CA45-9AB0-731911D61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6250"/>
            <a:ext cx="8066088" cy="5473700"/>
          </a:xfrm>
          <a:prstGeom prst="rect">
            <a:avLst/>
          </a:prstGeom>
          <a:noFill/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EB9BA3-6C1E-979B-CD63-ADD5244279EB}"/>
              </a:ext>
            </a:extLst>
          </p:cNvPr>
          <p:cNvSpPr txBox="1"/>
          <p:nvPr/>
        </p:nvSpPr>
        <p:spPr>
          <a:xfrm>
            <a:off x="5080000" y="571500"/>
            <a:ext cx="32766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0">
                <a:latin typeface="Arial"/>
                <a:cs typeface="Arial"/>
              </a:rPr>
              <a:t>K1 = </a:t>
            </a:r>
            <a:r>
              <a:rPr lang="it-IT" sz="1400" b="0" err="1">
                <a:latin typeface="Arial"/>
                <a:cs typeface="Arial"/>
              </a:rPr>
              <a:t>angular</a:t>
            </a:r>
            <a:r>
              <a:rPr lang="it-IT" sz="1400" b="0">
                <a:latin typeface="Arial"/>
                <a:cs typeface="Arial"/>
              </a:rPr>
              <a:t> </a:t>
            </a:r>
            <a:r>
              <a:rPr lang="it-IT" sz="1400" b="0" err="1">
                <a:latin typeface="Arial"/>
                <a:cs typeface="Arial"/>
              </a:rPr>
              <a:t>term</a:t>
            </a:r>
            <a:r>
              <a:rPr lang="it-IT" sz="1400" b="0">
                <a:latin typeface="Arial"/>
                <a:cs typeface="Arial"/>
              </a:rPr>
              <a:t> of the </a:t>
            </a:r>
            <a:r>
              <a:rPr lang="it-IT" sz="1400" b="0" err="1">
                <a:latin typeface="Arial"/>
                <a:cs typeface="Arial"/>
              </a:rPr>
              <a:t>straight</a:t>
            </a:r>
            <a:r>
              <a:rPr lang="it-IT" sz="1400" b="0">
                <a:latin typeface="Arial"/>
                <a:cs typeface="Arial"/>
              </a:rPr>
              <a:t> line in 1st point</a:t>
            </a:r>
            <a:endParaRPr lang="it-IT" sz="1400" b="0">
              <a:cs typeface="Arial"/>
            </a:endParaRPr>
          </a:p>
          <a:p>
            <a:r>
              <a:rPr lang="it-IT" sz="1400" b="0">
                <a:latin typeface="Arial"/>
                <a:cs typeface="Arial"/>
              </a:rPr>
              <a:t>k2 = </a:t>
            </a:r>
            <a:r>
              <a:rPr lang="it-IT" sz="1400" b="0" err="1">
                <a:latin typeface="Arial"/>
                <a:cs typeface="Arial"/>
              </a:rPr>
              <a:t>angular</a:t>
            </a:r>
            <a:r>
              <a:rPr lang="it-IT" sz="1400" b="0">
                <a:latin typeface="Arial"/>
                <a:cs typeface="Arial"/>
              </a:rPr>
              <a:t> </a:t>
            </a:r>
            <a:r>
              <a:rPr lang="it-IT" sz="1400" b="0" err="1">
                <a:latin typeface="Arial"/>
                <a:cs typeface="Arial"/>
              </a:rPr>
              <a:t>term</a:t>
            </a:r>
            <a:r>
              <a:rPr lang="it-IT" sz="1400" b="0">
                <a:latin typeface="Arial"/>
                <a:cs typeface="Arial"/>
              </a:rPr>
              <a:t> in the second point</a:t>
            </a:r>
            <a:endParaRPr lang="it-IT" sz="1400" b="0"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ce réservé du numéro de diapositive 4">
            <a:extLst>
              <a:ext uri="{FF2B5EF4-FFF2-40B4-BE49-F238E27FC236}">
                <a16:creationId xmlns:a16="http://schemas.microsoft.com/office/drawing/2014/main" id="{E841C1EC-83F4-F54E-81E4-F5C88C12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76</a:t>
            </a:r>
          </a:p>
        </p:txBody>
      </p:sp>
      <p:sp>
        <p:nvSpPr>
          <p:cNvPr id="78851" name="Text Box 4">
            <a:extLst>
              <a:ext uri="{FF2B5EF4-FFF2-40B4-BE49-F238E27FC236}">
                <a16:creationId xmlns:a16="http://schemas.microsoft.com/office/drawing/2014/main" id="{A01AA008-B7D3-0C45-B4F2-85562878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52425"/>
            <a:ext cx="6067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A "</a:t>
            </a:r>
            <a:r>
              <a:rPr lang="fr-FR" altLang="fr-FR" err="1">
                <a:solidFill>
                  <a:schemeClr val="accent2"/>
                </a:solidFill>
              </a:rPr>
              <a:t>popular</a:t>
            </a:r>
            <a:r>
              <a:rPr lang="fr-FR" altLang="fr-FR">
                <a:solidFill>
                  <a:schemeClr val="accent2"/>
                </a:solidFill>
              </a:rPr>
              <a:t>" explicit </a:t>
            </a:r>
            <a:r>
              <a:rPr lang="fr-FR" altLang="fr-FR" err="1">
                <a:solidFill>
                  <a:schemeClr val="accent2"/>
                </a:solidFill>
              </a:rPr>
              <a:t>solver</a:t>
            </a:r>
            <a:r>
              <a:rPr lang="fr-FR" altLang="fr-FR">
                <a:solidFill>
                  <a:schemeClr val="accent2"/>
                </a:solidFill>
              </a:rPr>
              <a:t>: the Runge </a:t>
            </a:r>
            <a:r>
              <a:rPr lang="fr-FR" altLang="fr-FR" err="1">
                <a:solidFill>
                  <a:schemeClr val="accent2"/>
                </a:solidFill>
              </a:rPr>
              <a:t>Kutta</a:t>
            </a:r>
            <a:r>
              <a:rPr lang="fr-FR" altLang="fr-FR">
                <a:solidFill>
                  <a:schemeClr val="accent2"/>
                </a:solidFill>
              </a:rPr>
              <a:t> 4 (RK4)</a:t>
            </a:r>
          </a:p>
        </p:txBody>
      </p:sp>
      <p:graphicFrame>
        <p:nvGraphicFramePr>
          <p:cNvPr id="78852" name="Object 5">
            <a:extLst>
              <a:ext uri="{FF2B5EF4-FFF2-40B4-BE49-F238E27FC236}">
                <a16:creationId xmlns:a16="http://schemas.microsoft.com/office/drawing/2014/main" id="{7C5AC584-B67B-884C-8F11-8A4C872D3AF9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627313" y="1166813"/>
          <a:ext cx="3744912" cy="301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441100" imgH="39789100" progId="Equation.3">
                  <p:embed/>
                </p:oleObj>
              </mc:Choice>
              <mc:Fallback>
                <p:oleObj name="Equation" r:id="rId2" imgW="49441100" imgH="39789100" progId="Equation.3">
                  <p:embed/>
                  <p:pic>
                    <p:nvPicPr>
                      <p:cNvPr id="78852" name="Object 5">
                        <a:extLst>
                          <a:ext uri="{FF2B5EF4-FFF2-40B4-BE49-F238E27FC236}">
                            <a16:creationId xmlns:a16="http://schemas.microsoft.com/office/drawing/2014/main" id="{7C5AC584-B67B-884C-8F11-8A4C872D3A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166813"/>
                        <a:ext cx="3744912" cy="301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Text Box 7">
            <a:extLst>
              <a:ext uri="{FF2B5EF4-FFF2-40B4-BE49-F238E27FC236}">
                <a16:creationId xmlns:a16="http://schemas.microsoft.com/office/drawing/2014/main" id="{60201367-6A2D-8C4C-9B3E-A3DAC9A3D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4745038"/>
            <a:ext cx="48365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Easy</a:t>
            </a:r>
            <a:r>
              <a:rPr lang="fr-FR" altLang="fr-FR" b="0"/>
              <a:t> to </a:t>
            </a:r>
            <a:r>
              <a:rPr lang="fr-FR" altLang="fr-FR" b="0" err="1"/>
              <a:t>implement</a:t>
            </a:r>
            <a:r>
              <a:rPr lang="fr-FR" altLang="fr-FR" b="0"/>
              <a:t>, "</a:t>
            </a:r>
            <a:r>
              <a:rPr lang="fr-FR" altLang="fr-FR" b="0" err="1"/>
              <a:t>Relatively</a:t>
            </a:r>
            <a:r>
              <a:rPr lang="fr-FR" altLang="fr-FR" b="0"/>
              <a:t>" stable ..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Quite</a:t>
            </a:r>
            <a:r>
              <a:rPr lang="fr-FR" altLang="fr-FR" b="0"/>
              <a:t> "slow" </a:t>
            </a:r>
            <a:r>
              <a:rPr lang="fr-FR" altLang="fr-FR" b="0" err="1"/>
              <a:t>because</a:t>
            </a:r>
            <a:r>
              <a:rPr lang="fr-FR" altLang="fr-FR" b="0"/>
              <a:t> 4 calls to the </a:t>
            </a:r>
            <a:r>
              <a:rPr lang="fr-FR" altLang="fr-FR" b="0" err="1"/>
              <a:t>derivative</a:t>
            </a:r>
            <a:r>
              <a:rPr lang="fr-FR" altLang="fr-FR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072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numéro de diapositive 5">
            <a:extLst>
              <a:ext uri="{FF2B5EF4-FFF2-40B4-BE49-F238E27FC236}">
                <a16:creationId xmlns:a16="http://schemas.microsoft.com/office/drawing/2014/main" id="{A15765D9-12E6-B04D-BA1E-B6CC2EB8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77</a:t>
            </a:r>
          </a:p>
        </p:txBody>
      </p:sp>
      <p:sp>
        <p:nvSpPr>
          <p:cNvPr id="79875" name="Text Box 8">
            <a:extLst>
              <a:ext uri="{FF2B5EF4-FFF2-40B4-BE49-F238E27FC236}">
                <a16:creationId xmlns:a16="http://schemas.microsoft.com/office/drawing/2014/main" id="{A06422D2-6DFC-284B-92E4-BB2934DFC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423863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Principle</a:t>
            </a:r>
          </a:p>
        </p:txBody>
      </p:sp>
      <p:pic>
        <p:nvPicPr>
          <p:cNvPr id="79876" name="Picture 9">
            <a:extLst>
              <a:ext uri="{FF2B5EF4-FFF2-40B4-BE49-F238E27FC236}">
                <a16:creationId xmlns:a16="http://schemas.microsoft.com/office/drawing/2014/main" id="{478B6448-1825-D64A-9F6E-EDC894AB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7439025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7" name="Text Box 7">
            <a:extLst>
              <a:ext uri="{FF2B5EF4-FFF2-40B4-BE49-F238E27FC236}">
                <a16:creationId xmlns:a16="http://schemas.microsoft.com/office/drawing/2014/main" id="{B285A846-4387-C44A-A73D-603C9A58F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1144588"/>
            <a:ext cx="27114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RK4:</a:t>
            </a:r>
          </a:p>
          <a:p>
            <a:pPr eaLnBrk="1" hangingPunct="1"/>
            <a:r>
              <a:rPr lang="fr-FR" altLang="fr-FR" b="0"/>
              <a:t>4 evaluations in</a:t>
            </a:r>
            <a:br>
              <a:rPr lang="fr-FR" altLang="fr-FR" b="0"/>
            </a:br>
            <a:r>
              <a:rPr lang="fr-FR" altLang="fr-FR" b="0"/>
              <a:t>of the time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order 4</a:t>
            </a:r>
          </a:p>
        </p:txBody>
      </p:sp>
    </p:spTree>
    <p:extLst>
      <p:ext uri="{BB962C8B-B14F-4D97-AF65-F5344CB8AC3E}">
        <p14:creationId xmlns:p14="http://schemas.microsoft.com/office/powerpoint/2010/main" val="334874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u numéro de diapositive 5">
            <a:extLst>
              <a:ext uri="{FF2B5EF4-FFF2-40B4-BE49-F238E27FC236}">
                <a16:creationId xmlns:a16="http://schemas.microsoft.com/office/drawing/2014/main" id="{9598F853-3F37-7246-9CB8-AC81CD3A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79</a:t>
            </a:r>
          </a:p>
        </p:txBody>
      </p:sp>
      <p:sp>
        <p:nvSpPr>
          <p:cNvPr id="81923" name="Text Box 4">
            <a:extLst>
              <a:ext uri="{FF2B5EF4-FFF2-40B4-BE49-F238E27FC236}">
                <a16:creationId xmlns:a16="http://schemas.microsoft.com/office/drawing/2014/main" id="{5FB1CE43-7A18-D646-9593-AE3BEC90B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52425"/>
            <a:ext cx="44807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Consider</a:t>
            </a:r>
            <a:r>
              <a:rPr lang="fr-FR" altLang="fr-FR"/>
              <a:t> a </a:t>
            </a:r>
            <a:r>
              <a:rPr lang="fr-FR" altLang="fr-FR" err="1"/>
              <a:t>complicated</a:t>
            </a:r>
            <a:r>
              <a:rPr lang="fr-FR" altLang="fr-FR"/>
              <a:t> system: </a:t>
            </a: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The motion of a </a:t>
            </a:r>
            <a:r>
              <a:rPr lang="fr-FR" altLang="fr-FR" err="1">
                <a:solidFill>
                  <a:schemeClr val="accent2"/>
                </a:solidFill>
              </a:rPr>
              <a:t>planet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around</a:t>
            </a:r>
            <a:r>
              <a:rPr lang="fr-FR" altLang="fr-FR">
                <a:solidFill>
                  <a:schemeClr val="accent2"/>
                </a:solidFill>
              </a:rPr>
              <a:t> the Sun:</a:t>
            </a: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A = - GM u / r ^ 2</a:t>
            </a:r>
          </a:p>
          <a:p>
            <a:pPr eaLnBrk="1" hangingPunct="1"/>
            <a:r>
              <a:rPr lang="fr-FR" altLang="fr-FR" err="1"/>
              <a:t>Dt</a:t>
            </a:r>
            <a:r>
              <a:rPr lang="fr-FR" altLang="fr-FR"/>
              <a:t> = 0.1, </a:t>
            </a:r>
            <a:r>
              <a:rPr lang="fr-FR" altLang="fr-FR" err="1"/>
              <a:t>Dynamic</a:t>
            </a:r>
            <a:r>
              <a:rPr lang="fr-FR" altLang="fr-FR"/>
              <a:t> Time = 2PI</a:t>
            </a:r>
          </a:p>
        </p:txBody>
      </p:sp>
      <p:pic>
        <p:nvPicPr>
          <p:cNvPr id="81924" name="Picture 5" descr="planet_orbit_e_02">
            <a:extLst>
              <a:ext uri="{FF2B5EF4-FFF2-40B4-BE49-F238E27FC236}">
                <a16:creationId xmlns:a16="http://schemas.microsoft.com/office/drawing/2014/main" id="{0ABFC065-0BB9-C644-8CBB-67B148E6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 Box 6">
            <a:extLst>
              <a:ext uri="{FF2B5EF4-FFF2-40B4-BE49-F238E27FC236}">
                <a16:creationId xmlns:a16="http://schemas.microsoft.com/office/drawing/2014/main" id="{B0217DB8-C3CB-5E45-B057-6D34C4DE3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5321300"/>
            <a:ext cx="3092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RK4</a:t>
            </a:r>
          </a:p>
          <a:p>
            <a:pPr eaLnBrk="1" hangingPunct="1"/>
            <a:r>
              <a:rPr lang="fr-FR" altLang="fr-FR"/>
              <a:t>Everything goes well priori</a:t>
            </a:r>
          </a:p>
        </p:txBody>
      </p:sp>
      <p:pic>
        <p:nvPicPr>
          <p:cNvPr id="81926" name="Picture 8" descr="planet_euler_implicit_dt01">
            <a:extLst>
              <a:ext uri="{FF2B5EF4-FFF2-40B4-BE49-F238E27FC236}">
                <a16:creationId xmlns:a16="http://schemas.microsoft.com/office/drawing/2014/main" id="{16865198-2535-0845-AF97-7D27D554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771650"/>
            <a:ext cx="331152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Text Box 9">
            <a:extLst>
              <a:ext uri="{FF2B5EF4-FFF2-40B4-BE49-F238E27FC236}">
                <a16:creationId xmlns:a16="http://schemas.microsoft.com/office/drawing/2014/main" id="{51E7D1D2-A825-2646-A9EE-3EC54434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5392738"/>
            <a:ext cx="1746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Implicit Euler</a:t>
            </a:r>
          </a:p>
          <a:p>
            <a:pPr eaLnBrk="1" hangingPunct="1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72967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u numéro de diapositive 5">
            <a:extLst>
              <a:ext uri="{FF2B5EF4-FFF2-40B4-BE49-F238E27FC236}">
                <a16:creationId xmlns:a16="http://schemas.microsoft.com/office/drawing/2014/main" id="{B200C58D-0734-164C-A190-292724EC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80</a:t>
            </a:r>
          </a:p>
        </p:txBody>
      </p:sp>
      <p:sp>
        <p:nvSpPr>
          <p:cNvPr id="82947" name="Text Box 4">
            <a:extLst>
              <a:ext uri="{FF2B5EF4-FFF2-40B4-BE49-F238E27FC236}">
                <a16:creationId xmlns:a16="http://schemas.microsoft.com/office/drawing/2014/main" id="{8DB99576-42C1-B940-9BC5-D168B9F66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496888"/>
            <a:ext cx="60658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 simple control parameter: Energy</a:t>
            </a:r>
          </a:p>
          <a:p>
            <a:pPr eaLnBrk="1" hangingPunct="1"/>
            <a:r>
              <a:rPr lang="fr-FR" altLang="fr-FR"/>
              <a:t>The total energy should be kept: E = 1/2 mV</a:t>
            </a:r>
            <a:r>
              <a:rPr lang="fr-FR" altLang="fr-FR" baseline="30000"/>
              <a:t>2</a:t>
            </a:r>
            <a:r>
              <a:rPr lang="fr-FR" altLang="fr-FR"/>
              <a:t> -Gm / r</a:t>
            </a:r>
          </a:p>
        </p:txBody>
      </p:sp>
      <p:pic>
        <p:nvPicPr>
          <p:cNvPr id="82948" name="Picture 5" descr="planet_energy_e02_rk4">
            <a:extLst>
              <a:ext uri="{FF2B5EF4-FFF2-40B4-BE49-F238E27FC236}">
                <a16:creationId xmlns:a16="http://schemas.microsoft.com/office/drawing/2014/main" id="{2666F0C8-44AB-614C-9EDD-D61DA520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49593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 Box 6">
            <a:extLst>
              <a:ext uri="{FF2B5EF4-FFF2-40B4-BE49-F238E27FC236}">
                <a16:creationId xmlns:a16="http://schemas.microsoft.com/office/drawing/2014/main" id="{7A9BEDDA-2793-0545-8F7D-D108221BA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3089275"/>
            <a:ext cx="3686175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Energy artificially</a:t>
            </a:r>
            <a:br>
              <a:rPr lang="fr-FR" altLang="fr-FR"/>
            </a:br>
            <a:r>
              <a:rPr lang="fr-FR" altLang="fr-FR"/>
              <a:t>increased from 0.12%</a:t>
            </a:r>
            <a:br>
              <a:rPr lang="fr-FR" altLang="fr-FR"/>
            </a:br>
            <a:r>
              <a:rPr lang="fr-FR" altLang="fr-FR"/>
              <a:t>in 250 orbits</a:t>
            </a:r>
            <a:br>
              <a:rPr lang="fr-FR" altLang="fr-FR"/>
            </a:br>
            <a:r>
              <a:rPr lang="fr-FR" altLang="fr-FR"/>
              <a:t>(250 dynamic time)</a:t>
            </a:r>
          </a:p>
          <a:p>
            <a:pPr eaLnBrk="1" hangingPunct="1"/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/>
              <a:t>We believe the result will</a:t>
            </a:r>
            <a:br>
              <a:rPr lang="fr-FR" altLang="fr-FR"/>
            </a:br>
            <a:r>
              <a:rPr lang="fr-FR" altLang="fr-FR"/>
              <a:t>Beyond 250000 orbits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/>
              <a:t>(1000 times) because 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>
                <a:sym typeface="Symbol" pitchFamily="2" charset="2"/>
              </a:rPr>
              <a:t>E ~ E after this time</a:t>
            </a:r>
          </a:p>
        </p:txBody>
      </p:sp>
      <p:sp>
        <p:nvSpPr>
          <p:cNvPr id="82950" name="Text Box 7">
            <a:extLst>
              <a:ext uri="{FF2B5EF4-FFF2-40B4-BE49-F238E27FC236}">
                <a16:creationId xmlns:a16="http://schemas.microsoft.com/office/drawing/2014/main" id="{7806632D-CC93-F048-A2BD-B97D5F161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788" y="2008188"/>
            <a:ext cx="1549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dt = 0.1</a:t>
            </a:r>
          </a:p>
          <a:p>
            <a:pPr eaLnBrk="1" hangingPunct="1"/>
            <a:r>
              <a:rPr lang="fr-FR" altLang="fr-FR"/>
              <a:t>1 orbit = 2PI</a:t>
            </a:r>
          </a:p>
        </p:txBody>
      </p:sp>
    </p:spTree>
    <p:extLst>
      <p:ext uri="{BB962C8B-B14F-4D97-AF65-F5344CB8AC3E}">
        <p14:creationId xmlns:p14="http://schemas.microsoft.com/office/powerpoint/2010/main" val="118010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u numéro de diapositive 5">
            <a:extLst>
              <a:ext uri="{FF2B5EF4-FFF2-40B4-BE49-F238E27FC236}">
                <a16:creationId xmlns:a16="http://schemas.microsoft.com/office/drawing/2014/main" id="{4C40D647-4F75-2644-AEB0-305002B9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78</a:t>
            </a:r>
          </a:p>
        </p:txBody>
      </p:sp>
      <p:sp>
        <p:nvSpPr>
          <p:cNvPr id="80899" name="Text Box 4">
            <a:extLst>
              <a:ext uri="{FF2B5EF4-FFF2-40B4-BE49-F238E27FC236}">
                <a16:creationId xmlns:a16="http://schemas.microsoft.com/office/drawing/2014/main" id="{48A67626-B5A1-F747-85C6-9DA56C78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23863"/>
            <a:ext cx="63273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Is The Runge </a:t>
            </a:r>
            <a:r>
              <a:rPr lang="fr-FR" altLang="fr-FR" err="1"/>
              <a:t>Kutta</a:t>
            </a:r>
            <a:r>
              <a:rPr lang="fr-FR" altLang="fr-FR"/>
              <a:t> more </a:t>
            </a:r>
            <a:r>
              <a:rPr lang="fr-FR" altLang="fr-FR" err="1"/>
              <a:t>accurate</a:t>
            </a:r>
            <a:r>
              <a:rPr lang="fr-FR" altLang="fr-FR"/>
              <a:t> </a:t>
            </a:r>
            <a:r>
              <a:rPr lang="fr-FR" altLang="fr-FR" err="1"/>
              <a:t>than</a:t>
            </a:r>
            <a:r>
              <a:rPr lang="fr-FR" altLang="fr-FR"/>
              <a:t> Euler </a:t>
            </a:r>
            <a:r>
              <a:rPr lang="fr-FR" altLang="fr-FR" err="1"/>
              <a:t>implicit</a:t>
            </a:r>
            <a:r>
              <a:rPr lang="fr-FR" altLang="fr-FR"/>
              <a:t>?</a:t>
            </a:r>
          </a:p>
          <a:p>
            <a:pPr eaLnBrk="1" hangingPunct="1"/>
            <a:r>
              <a:rPr lang="fr-FR" altLang="fr-FR"/>
              <a:t>In </a:t>
            </a:r>
            <a:r>
              <a:rPr lang="fr-FR" altLang="fr-FR" err="1"/>
              <a:t>principle</a:t>
            </a:r>
            <a:r>
              <a:rPr lang="fr-FR" altLang="fr-FR"/>
              <a:t> </a:t>
            </a:r>
            <a:r>
              <a:rPr lang="fr-FR" altLang="fr-FR" err="1"/>
              <a:t>yes</a:t>
            </a:r>
            <a:r>
              <a:rPr lang="fr-FR" altLang="fr-FR"/>
              <a:t>, but not </a:t>
            </a:r>
            <a:r>
              <a:rPr lang="fr-FR" altLang="fr-FR" err="1"/>
              <a:t>always</a:t>
            </a:r>
            <a:r>
              <a:rPr lang="fr-FR" altLang="fr-FR"/>
              <a:t> !!! </a:t>
            </a:r>
            <a:r>
              <a:rPr lang="fr-FR" altLang="fr-FR" err="1"/>
              <a:t>example</a:t>
            </a:r>
            <a:r>
              <a:rPr lang="fr-FR" altLang="fr-FR"/>
              <a:t>: </a:t>
            </a:r>
            <a:r>
              <a:rPr lang="fr-FR" altLang="fr-FR" err="1"/>
              <a:t>spring</a:t>
            </a:r>
            <a:endParaRPr lang="fr-FR" altLang="fr-FR"/>
          </a:p>
        </p:txBody>
      </p:sp>
      <p:pic>
        <p:nvPicPr>
          <p:cNvPr id="80900" name="Picture 5" descr="ressort_euler_impli_dt01">
            <a:extLst>
              <a:ext uri="{FF2B5EF4-FFF2-40B4-BE49-F238E27FC236}">
                <a16:creationId xmlns:a16="http://schemas.microsoft.com/office/drawing/2014/main" id="{82EF1CCA-DB04-B842-BA0A-5B1591B34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48958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6" descr="ressort_rk4_dt01">
            <a:extLst>
              <a:ext uri="{FF2B5EF4-FFF2-40B4-BE49-F238E27FC236}">
                <a16:creationId xmlns:a16="http://schemas.microsoft.com/office/drawing/2014/main" id="{DA6FA419-596C-4F4E-A94A-7DF583F7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89363"/>
            <a:ext cx="496887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7">
            <a:extLst>
              <a:ext uri="{FF2B5EF4-FFF2-40B4-BE49-F238E27FC236}">
                <a16:creationId xmlns:a16="http://schemas.microsoft.com/office/drawing/2014/main" id="{A86155B5-3D29-1248-9D3E-D60B2FEB5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1341438"/>
            <a:ext cx="174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Implicit Euler</a:t>
            </a:r>
          </a:p>
        </p:txBody>
      </p:sp>
      <p:sp>
        <p:nvSpPr>
          <p:cNvPr id="80903" name="Text Box 8">
            <a:extLst>
              <a:ext uri="{FF2B5EF4-FFF2-40B4-BE49-F238E27FC236}">
                <a16:creationId xmlns:a16="http://schemas.microsoft.com/office/drawing/2014/main" id="{2E53571A-0E26-F242-A1BA-A7EE94FE6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860800"/>
            <a:ext cx="70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RK4 </a:t>
            </a:r>
          </a:p>
        </p:txBody>
      </p:sp>
      <p:sp>
        <p:nvSpPr>
          <p:cNvPr id="80904" name="Text Box 9">
            <a:extLst>
              <a:ext uri="{FF2B5EF4-FFF2-40B4-BE49-F238E27FC236}">
                <a16:creationId xmlns:a16="http://schemas.microsoft.com/office/drawing/2014/main" id="{69001BCF-7DA0-9C4C-8D80-E82759FA9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221163"/>
            <a:ext cx="365997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The RK4 </a:t>
            </a: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worse</a:t>
            </a:r>
            <a:endParaRPr lang="fr-FR" altLang="fr-FR"/>
          </a:p>
          <a:p>
            <a:pPr eaLnBrk="1" hangingPunct="1"/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/>
              <a:t>In </a:t>
            </a:r>
            <a:r>
              <a:rPr lang="fr-FR" altLang="fr-FR" err="1"/>
              <a:t>fact</a:t>
            </a:r>
            <a:r>
              <a:rPr lang="fr-FR" altLang="fr-FR"/>
              <a:t> the </a:t>
            </a:r>
            <a:r>
              <a:rPr lang="fr-FR" altLang="fr-FR" err="1"/>
              <a:t>implicit</a:t>
            </a:r>
            <a:r>
              <a:rPr lang="fr-FR" altLang="fr-FR"/>
              <a:t> </a:t>
            </a:r>
            <a:r>
              <a:rPr lang="fr-FR" altLang="fr-FR" err="1"/>
              <a:t>equation</a:t>
            </a:r>
            <a:br>
              <a:rPr lang="fr-FR" altLang="fr-FR"/>
            </a:b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better</a:t>
            </a:r>
            <a:r>
              <a:rPr lang="fr-FR" altLang="fr-FR"/>
              <a:t> </a:t>
            </a:r>
            <a:r>
              <a:rPr lang="fr-FR" altLang="fr-FR" err="1"/>
              <a:t>suited</a:t>
            </a:r>
            <a:r>
              <a:rPr lang="fr-FR" altLang="fr-FR"/>
              <a:t> to for the </a:t>
            </a:r>
            <a:r>
              <a:rPr lang="fr-FR" altLang="fr-FR" err="1"/>
              <a:t>spring</a:t>
            </a:r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/>
              <a:t> </a:t>
            </a:r>
            <a:r>
              <a:rPr lang="fr-FR" altLang="fr-FR" err="1"/>
              <a:t>Fewer</a:t>
            </a:r>
            <a:r>
              <a:rPr lang="fr-FR" altLang="fr-FR"/>
              <a:t> calls to the </a:t>
            </a:r>
            <a:r>
              <a:rPr lang="fr-FR" altLang="fr-FR" err="1"/>
              <a:t>derivative</a:t>
            </a:r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/>
              <a:t> </a:t>
            </a:r>
            <a:r>
              <a:rPr lang="fr-FR" altLang="fr-FR" err="1"/>
              <a:t>less</a:t>
            </a:r>
            <a:r>
              <a:rPr lang="fr-FR" altLang="fr-FR"/>
              <a:t> </a:t>
            </a:r>
            <a:r>
              <a:rPr lang="fr-FR" altLang="fr-FR" err="1"/>
              <a:t>rounding</a:t>
            </a:r>
            <a:r>
              <a:rPr lang="fr-FR" altLang="fr-FR"/>
              <a:t> </a:t>
            </a:r>
            <a:r>
              <a:rPr lang="fr-FR" altLang="fr-FR" err="1"/>
              <a:t>errors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91935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numéro de diapositive 4">
            <a:extLst>
              <a:ext uri="{FF2B5EF4-FFF2-40B4-BE49-F238E27FC236}">
                <a16:creationId xmlns:a16="http://schemas.microsoft.com/office/drawing/2014/main" id="{5D536749-3A02-7E4B-B02F-D208C0D1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50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F0BF61EF-1EC2-F04C-9F45-551FE744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54" y="373063"/>
            <a:ext cx="760657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>
              <a:solidFill>
                <a:schemeClr val="accent2"/>
              </a:solidFill>
            </a:endParaRPr>
          </a:p>
          <a:p>
            <a:pPr algn="ctr" eaLnBrk="1" hangingPunct="1"/>
            <a:r>
              <a:rPr lang="fr-FR" altLang="fr-FR" b="0"/>
              <a:t>The </a:t>
            </a:r>
            <a:r>
              <a:rPr lang="fr-FR" altLang="fr-FR" b="0" err="1"/>
              <a:t>schemes</a:t>
            </a:r>
            <a:r>
              <a:rPr lang="fr-FR" altLang="fr-FR" b="0"/>
              <a:t> </a:t>
            </a:r>
            <a:r>
              <a:rPr lang="fr-FR" altLang="fr-FR" b="0" err="1"/>
              <a:t>we</a:t>
            </a:r>
            <a:r>
              <a:rPr lang="fr-FR" altLang="fr-FR" b="0"/>
              <a:t> have </a:t>
            </a:r>
            <a:r>
              <a:rPr lang="fr-FR" altLang="fr-FR" b="0" err="1"/>
              <a:t>seen</a:t>
            </a:r>
            <a:r>
              <a:rPr lang="fr-FR" altLang="fr-FR" b="0"/>
              <a:t> are </a:t>
            </a:r>
            <a:r>
              <a:rPr lang="fr-FR" altLang="fr-FR" b="0" err="1"/>
              <a:t>called</a:t>
            </a:r>
            <a:r>
              <a:rPr lang="fr-FR" altLang="fr-FR" b="0"/>
              <a:t> </a:t>
            </a:r>
            <a:r>
              <a:rPr lang="fr-FR" altLang="fr-FR" sz="2400">
                <a:solidFill>
                  <a:srgbClr val="FF0000"/>
                </a:solidFill>
              </a:rPr>
              <a:t>explicit </a:t>
            </a:r>
            <a:r>
              <a:rPr lang="fr-FR" altLang="fr-FR" sz="2400" err="1">
                <a:solidFill>
                  <a:srgbClr val="FF0000"/>
                </a:solidFill>
              </a:rPr>
              <a:t>solvers</a:t>
            </a:r>
            <a:r>
              <a:rPr lang="fr-FR" altLang="fr-FR" sz="2400" b="0"/>
              <a:t> :</a:t>
            </a:r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/>
          </a:p>
          <a:p>
            <a:pPr algn="ctr" eaLnBrk="1" hangingPunct="1"/>
            <a:r>
              <a:rPr lang="fr-FR" altLang="fr-FR">
                <a:solidFill>
                  <a:srgbClr val="FF0000"/>
                </a:solidFill>
              </a:rPr>
              <a:t>Euler: 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 baseline="-25000">
                <a:solidFill>
                  <a:srgbClr val="FF0000"/>
                </a:solidFill>
              </a:rPr>
              <a:t> + 1</a:t>
            </a:r>
            <a:r>
              <a:rPr lang="fr-FR" altLang="fr-FR">
                <a:solidFill>
                  <a:srgbClr val="FF0000"/>
                </a:solidFill>
              </a:rPr>
              <a:t>= 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>
                <a:solidFill>
                  <a:srgbClr val="FF0000"/>
                </a:solidFill>
              </a:rPr>
              <a:t> + </a:t>
            </a:r>
            <a:r>
              <a:rPr lang="fr-FR" altLang="fr-FR" err="1">
                <a:solidFill>
                  <a:srgbClr val="FF0000"/>
                </a:solidFill>
              </a:rPr>
              <a:t>dt</a:t>
            </a:r>
            <a:r>
              <a:rPr lang="fr-FR" altLang="fr-FR">
                <a:solidFill>
                  <a:srgbClr val="FF0000"/>
                </a:solidFill>
              </a:rPr>
              <a:t> f (</a:t>
            </a:r>
            <a:r>
              <a:rPr lang="fr-FR" altLang="fr-FR" err="1">
                <a:solidFill>
                  <a:srgbClr val="FF0000"/>
                </a:solidFill>
              </a:rPr>
              <a:t>tn</a:t>
            </a:r>
            <a:r>
              <a:rPr lang="fr-FR" altLang="fr-FR">
                <a:solidFill>
                  <a:srgbClr val="FF0000"/>
                </a:solidFill>
              </a:rPr>
              <a:t>, 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>
                <a:solidFill>
                  <a:srgbClr val="FF0000"/>
                </a:solidFill>
              </a:rPr>
              <a:t>)</a:t>
            </a:r>
          </a:p>
          <a:p>
            <a:pPr algn="ctr" eaLnBrk="1" hangingPunct="1"/>
            <a:endParaRPr lang="fr-FR" altLang="fr-FR">
              <a:solidFill>
                <a:srgbClr val="FF0000"/>
              </a:solidFill>
            </a:endParaRPr>
          </a:p>
          <a:p>
            <a:pPr algn="ctr" eaLnBrk="1" hangingPunct="1"/>
            <a:r>
              <a:rPr lang="fr-FR" altLang="fr-FR">
                <a:solidFill>
                  <a:srgbClr val="FF0000"/>
                </a:solidFill>
              </a:rPr>
              <a:t>Euler </a:t>
            </a:r>
            <a:r>
              <a:rPr lang="fr-FR" altLang="fr-FR" err="1">
                <a:solidFill>
                  <a:srgbClr val="FF0000"/>
                </a:solidFill>
              </a:rPr>
              <a:t>modified</a:t>
            </a:r>
            <a:r>
              <a:rPr lang="fr-FR" altLang="fr-FR">
                <a:solidFill>
                  <a:srgbClr val="FF0000"/>
                </a:solidFill>
              </a:rPr>
              <a:t>: 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 baseline="-25000">
                <a:solidFill>
                  <a:srgbClr val="FF0000"/>
                </a:solidFill>
              </a:rPr>
              <a:t> + 1</a:t>
            </a:r>
            <a:r>
              <a:rPr lang="fr-FR" altLang="fr-FR">
                <a:solidFill>
                  <a:srgbClr val="FF0000"/>
                </a:solidFill>
              </a:rPr>
              <a:t> = 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>
                <a:solidFill>
                  <a:srgbClr val="FF0000"/>
                </a:solidFill>
              </a:rPr>
              <a:t> + </a:t>
            </a:r>
            <a:r>
              <a:rPr lang="fr-FR" altLang="fr-FR" err="1">
                <a:solidFill>
                  <a:srgbClr val="FF0000"/>
                </a:solidFill>
              </a:rPr>
              <a:t>dt</a:t>
            </a:r>
            <a:r>
              <a:rPr lang="fr-FR" altLang="fr-FR">
                <a:solidFill>
                  <a:srgbClr val="FF0000"/>
                </a:solidFill>
              </a:rPr>
              <a:t> f (</a:t>
            </a:r>
            <a:r>
              <a:rPr lang="fr-FR" altLang="fr-FR" err="1">
                <a:solidFill>
                  <a:srgbClr val="FF0000"/>
                </a:solidFill>
              </a:rPr>
              <a:t>t</a:t>
            </a:r>
            <a:r>
              <a:rPr lang="fr-FR" altLang="fr-FR">
                <a:solidFill>
                  <a:srgbClr val="FF0000"/>
                </a:solidFill>
              </a:rPr>
              <a:t> + </a:t>
            </a:r>
            <a:r>
              <a:rPr lang="fr-FR" altLang="fr-FR" err="1">
                <a:solidFill>
                  <a:srgbClr val="FF0000"/>
                </a:solidFill>
              </a:rPr>
              <a:t>dt</a:t>
            </a:r>
            <a:r>
              <a:rPr lang="fr-FR" altLang="fr-FR">
                <a:solidFill>
                  <a:srgbClr val="FF0000"/>
                </a:solidFill>
              </a:rPr>
              <a:t> / 2, f (</a:t>
            </a:r>
            <a:r>
              <a:rPr lang="fr-FR" altLang="fr-FR" err="1">
                <a:solidFill>
                  <a:srgbClr val="FF0000"/>
                </a:solidFill>
              </a:rPr>
              <a:t>X</a:t>
            </a:r>
            <a:r>
              <a:rPr lang="fr-FR" altLang="fr-FR" baseline="-25000" err="1">
                <a:solidFill>
                  <a:srgbClr val="FF0000"/>
                </a:solidFill>
              </a:rPr>
              <a:t>n</a:t>
            </a:r>
            <a:r>
              <a:rPr lang="fr-FR" altLang="fr-FR">
                <a:solidFill>
                  <a:srgbClr val="FF0000"/>
                </a:solidFill>
              </a:rPr>
              <a:t> + </a:t>
            </a:r>
            <a:r>
              <a:rPr lang="fr-FR" altLang="fr-FR" err="1">
                <a:solidFill>
                  <a:srgbClr val="FF0000"/>
                </a:solidFill>
              </a:rPr>
              <a:t>dt</a:t>
            </a:r>
            <a:r>
              <a:rPr lang="fr-FR" altLang="fr-FR">
                <a:solidFill>
                  <a:srgbClr val="FF0000"/>
                </a:solidFill>
              </a:rPr>
              <a:t> / 2))</a:t>
            </a:r>
          </a:p>
          <a:p>
            <a:pPr algn="ctr" eaLnBrk="1" hangingPunct="1"/>
            <a:endParaRPr lang="fr-FR" altLang="fr-FR">
              <a:solidFill>
                <a:srgbClr val="FF0000"/>
              </a:solidFill>
            </a:endParaRPr>
          </a:p>
          <a:p>
            <a:pPr algn="ctr" eaLnBrk="1" hangingPunct="1"/>
            <a:endParaRPr lang="fr-FR" altLang="fr-FR">
              <a:solidFill>
                <a:schemeClr val="accent2"/>
              </a:solidFill>
            </a:endParaRPr>
          </a:p>
          <a:p>
            <a:pPr algn="ctr" eaLnBrk="1" hangingPunct="1"/>
            <a:r>
              <a:rPr lang="fr-FR" altLang="fr-FR" b="0" err="1"/>
              <a:t>because</a:t>
            </a:r>
            <a:r>
              <a:rPr lang="fr-FR" altLang="fr-FR" b="0"/>
              <a:t> 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 baseline="-25000"/>
              <a:t> + 1</a:t>
            </a:r>
            <a:r>
              <a:rPr lang="fr-FR" altLang="fr-FR"/>
              <a:t> </a:t>
            </a:r>
            <a:r>
              <a:rPr lang="fr-FR" altLang="fr-FR" err="1"/>
              <a:t>only</a:t>
            </a:r>
            <a:r>
              <a:rPr lang="fr-FR" altLang="fr-FR"/>
              <a:t> DEPENDS on the </a:t>
            </a:r>
            <a:r>
              <a:rPr lang="fr-FR" altLang="fr-FR" err="1"/>
              <a:t>previous</a:t>
            </a:r>
            <a:r>
              <a:rPr lang="fr-FR" altLang="fr-FR"/>
              <a:t> indices (n, n-1, </a:t>
            </a:r>
            <a:r>
              <a:rPr lang="fr-FR" altLang="fr-FR" err="1"/>
              <a:t>etc</a:t>
            </a:r>
            <a:r>
              <a:rPr lang="fr-FR" altLang="fr-FR"/>
              <a:t> ..). </a:t>
            </a:r>
            <a:br>
              <a:rPr lang="fr-FR" altLang="fr-FR"/>
            </a:br>
            <a:r>
              <a:rPr lang="fr-FR" altLang="fr-FR" b="0"/>
              <a:t>It  s </a:t>
            </a:r>
            <a:r>
              <a:rPr lang="fr-FR" altLang="fr-FR" b="0" err="1"/>
              <a:t>calculated</a:t>
            </a:r>
            <a:r>
              <a:rPr lang="fr-FR" altLang="fr-FR" b="0"/>
              <a:t> </a:t>
            </a:r>
            <a:r>
              <a:rPr lang="fr-FR" altLang="fr-FR" b="0" err="1"/>
              <a:t>directly</a:t>
            </a:r>
            <a:r>
              <a:rPr lang="fr-FR" altLang="fr-FR" b="0"/>
              <a:t>.</a:t>
            </a:r>
            <a:endParaRPr lang="fr-FR" altLang="fr-FR"/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 b="0"/>
          </a:p>
          <a:p>
            <a:pPr algn="ctr" eaLnBrk="1" hangingPunct="1"/>
            <a:r>
              <a:rPr lang="fr-FR" altLang="fr-FR" b="0"/>
              <a:t>ANOTHER </a:t>
            </a:r>
            <a:r>
              <a:rPr lang="fr-FR" altLang="fr-FR" b="0" err="1"/>
              <a:t>family</a:t>
            </a:r>
            <a:r>
              <a:rPr lang="fr-FR" altLang="fr-FR" b="0"/>
              <a:t> of </a:t>
            </a:r>
            <a:r>
              <a:rPr lang="fr-FR" altLang="fr-FR" b="0" err="1"/>
              <a:t>solvers</a:t>
            </a:r>
            <a:r>
              <a:rPr lang="fr-FR" altLang="fr-FR" b="0"/>
              <a:t> are the  </a:t>
            </a:r>
          </a:p>
          <a:p>
            <a:pPr algn="ctr" eaLnBrk="1" hangingPunct="1"/>
            <a:endParaRPr lang="fr-FR" altLang="fr-FR" b="0"/>
          </a:p>
          <a:p>
            <a:pPr algn="ctr" eaLnBrk="1" hangingPunct="1"/>
            <a:r>
              <a:rPr lang="fr-FR" altLang="fr-FR" b="0"/>
              <a:t>« </a:t>
            </a:r>
            <a:r>
              <a:rPr lang="fr-FR" altLang="fr-FR" err="1">
                <a:solidFill>
                  <a:srgbClr val="FF0000"/>
                </a:solidFill>
              </a:rPr>
              <a:t>implicit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solvers</a:t>
            </a:r>
            <a:r>
              <a:rPr lang="fr-FR" altLang="fr-FR">
                <a:solidFill>
                  <a:srgbClr val="FF0000"/>
                </a:solidFill>
              </a:rPr>
              <a:t> »</a:t>
            </a:r>
            <a:r>
              <a:rPr lang="fr-FR" altLang="fr-FR" b="0"/>
              <a:t> :</a:t>
            </a:r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 b="0"/>
          </a:p>
          <a:p>
            <a:pPr algn="ctr" eaLnBrk="1" hangingPunct="1"/>
            <a:endParaRPr lang="fr-FR" altLang="fr-FR" b="0"/>
          </a:p>
          <a:p>
            <a:pPr algn="ctr" eaLnBrk="1" hangingPunct="1"/>
            <a:r>
              <a:rPr lang="fr-FR" altLang="fr-FR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3CE3E5-2760-4549-AA09-C37A79097513}"/>
              </a:ext>
            </a:extLst>
          </p:cNvPr>
          <p:cNvSpPr txBox="1"/>
          <p:nvPr/>
        </p:nvSpPr>
        <p:spPr>
          <a:xfrm>
            <a:off x="3347864" y="113962"/>
            <a:ext cx="232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IMPLICIT SOLVERS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ce réservé du numéro de diapositive 4">
            <a:extLst>
              <a:ext uri="{FF2B5EF4-FFF2-40B4-BE49-F238E27FC236}">
                <a16:creationId xmlns:a16="http://schemas.microsoft.com/office/drawing/2014/main" id="{DA502DC0-9ED7-F440-BC20-94375643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</a:t>
            </a:r>
          </a:p>
        </p:txBody>
      </p:sp>
      <p:sp>
        <p:nvSpPr>
          <p:cNvPr id="8195" name="Text Box 8">
            <a:extLst>
              <a:ext uri="{FF2B5EF4-FFF2-40B4-BE49-F238E27FC236}">
                <a16:creationId xmlns:a16="http://schemas.microsoft.com/office/drawing/2014/main" id="{77C91896-A841-7240-8F7F-80B935B6A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008188"/>
            <a:ext cx="26212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 </a:t>
            </a:r>
            <a:r>
              <a:rPr lang="fr-FR" altLang="fr-FR" b="0" err="1"/>
              <a:t>problem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well-posed</a:t>
            </a:r>
            <a:br>
              <a:rPr lang="fr-FR" altLang="fr-FR" b="0"/>
            </a:br>
            <a:r>
              <a:rPr lang="fr-FR" altLang="fr-FR" b="0"/>
              <a:t>if </a:t>
            </a:r>
            <a:r>
              <a:rPr lang="fr-FR" altLang="fr-FR" b="0" err="1"/>
              <a:t>we</a:t>
            </a:r>
            <a:r>
              <a:rPr lang="fr-FR" altLang="fr-FR" b="0"/>
              <a:t> have </a:t>
            </a:r>
          </a:p>
        </p:txBody>
      </p:sp>
      <p:sp>
        <p:nvSpPr>
          <p:cNvPr id="8196" name="AutoShape 9">
            <a:extLst>
              <a:ext uri="{FF2B5EF4-FFF2-40B4-BE49-F238E27FC236}">
                <a16:creationId xmlns:a16="http://schemas.microsoft.com/office/drawing/2014/main" id="{AAC25504-F000-3046-9AAB-C68CAB4A6A40}"/>
              </a:ext>
            </a:extLst>
          </p:cNvPr>
          <p:cNvSpPr>
            <a:spLocks/>
          </p:cNvSpPr>
          <p:nvPr/>
        </p:nvSpPr>
        <p:spPr bwMode="auto">
          <a:xfrm>
            <a:off x="2853070" y="1359009"/>
            <a:ext cx="431800" cy="1944688"/>
          </a:xfrm>
          <a:prstGeom prst="leftBrace">
            <a:avLst>
              <a:gd name="adj1" fmla="val 375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8197" name="Text Box 10">
            <a:extLst>
              <a:ext uri="{FF2B5EF4-FFF2-40B4-BE49-F238E27FC236}">
                <a16:creationId xmlns:a16="http://schemas.microsoft.com/office/drawing/2014/main" id="{9114CF65-1C0A-3E40-BB92-368C7250F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785" y="1319163"/>
            <a:ext cx="554934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fr-FR" altLang="fr-FR">
                <a:solidFill>
                  <a:srgbClr val="FF0000"/>
                </a:solidFill>
              </a:rPr>
              <a:t> A </a:t>
            </a:r>
            <a:r>
              <a:rPr lang="fr-FR" altLang="fr-FR" err="1">
                <a:solidFill>
                  <a:srgbClr val="FF0000"/>
                </a:solidFill>
              </a:rPr>
              <a:t>list</a:t>
            </a:r>
            <a:r>
              <a:rPr lang="fr-FR" altLang="fr-FR">
                <a:solidFill>
                  <a:srgbClr val="FF0000"/>
                </a:solidFill>
              </a:rPr>
              <a:t> of </a:t>
            </a:r>
            <a:r>
              <a:rPr lang="fr-FR" altLang="fr-FR" err="1">
                <a:solidFill>
                  <a:srgbClr val="FF0000"/>
                </a:solidFill>
              </a:rPr>
              <a:t>quantities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that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evolve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according</a:t>
            </a:r>
            <a:br>
              <a:rPr lang="fr-FR" altLang="fr-FR">
                <a:solidFill>
                  <a:srgbClr val="FF0000"/>
                </a:solidFill>
              </a:rPr>
            </a:br>
            <a:r>
              <a:rPr lang="fr-FR" altLang="fr-FR">
                <a:solidFill>
                  <a:srgbClr val="FF0000"/>
                </a:solidFill>
              </a:rPr>
              <a:t>a </a:t>
            </a:r>
            <a:r>
              <a:rPr lang="fr-FR" altLang="fr-FR" err="1">
                <a:solidFill>
                  <a:srgbClr val="FF0000"/>
                </a:solidFill>
              </a:rPr>
              <a:t>list</a:t>
            </a:r>
            <a:r>
              <a:rPr lang="fr-FR" altLang="fr-FR">
                <a:solidFill>
                  <a:srgbClr val="FF0000"/>
                </a:solidFill>
              </a:rPr>
              <a:t> of </a:t>
            </a:r>
            <a:r>
              <a:rPr lang="fr-FR" altLang="fr-FR" err="1">
                <a:solidFill>
                  <a:srgbClr val="FF0000"/>
                </a:solidFill>
              </a:rPr>
              <a:t>parameters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Tx/>
              <a:buChar char="•"/>
            </a:pP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/>
              <a:t>A </a:t>
            </a:r>
            <a:r>
              <a:rPr lang="fr-FR" altLang="fr-FR" err="1"/>
              <a:t>differiential</a:t>
            </a:r>
            <a:r>
              <a:rPr lang="fr-FR" altLang="fr-FR"/>
              <a:t> </a:t>
            </a:r>
            <a:r>
              <a:rPr lang="fr-FR" altLang="fr-FR" err="1"/>
              <a:t>equations</a:t>
            </a:r>
            <a:r>
              <a:rPr lang="fr-FR" altLang="fr-FR"/>
              <a:t>  </a:t>
            </a:r>
            <a:r>
              <a:rPr lang="fr-FR" altLang="fr-FR" err="1"/>
              <a:t>linking</a:t>
            </a:r>
            <a:r>
              <a:rPr lang="fr-FR" altLang="fr-FR"/>
              <a:t> all </a:t>
            </a:r>
            <a:r>
              <a:rPr lang="fr-FR" altLang="fr-FR" err="1"/>
              <a:t>quantities</a:t>
            </a:r>
            <a:br>
              <a:rPr lang="fr-FR" altLang="fr-FR"/>
            </a:br>
            <a:r>
              <a:rPr lang="fr-FR" altLang="fr-FR"/>
              <a:t>to all </a:t>
            </a:r>
            <a:r>
              <a:rPr lang="fr-FR" altLang="fr-FR" err="1"/>
              <a:t>parameters</a:t>
            </a:r>
            <a:r>
              <a:rPr lang="fr-FR" altLang="fr-FR"/>
              <a:t>. As </a:t>
            </a:r>
            <a:r>
              <a:rPr lang="fr-FR" altLang="fr-FR" err="1"/>
              <a:t>many</a:t>
            </a:r>
            <a:r>
              <a:rPr lang="fr-FR" altLang="fr-FR"/>
              <a:t> as. </a:t>
            </a:r>
            <a:r>
              <a:rPr lang="fr-FR" altLang="fr-FR" err="1"/>
              <a:t>diff</a:t>
            </a:r>
            <a:r>
              <a:rPr lang="fr-FR" altLang="fr-FR"/>
              <a:t> </a:t>
            </a:r>
            <a:r>
              <a:rPr lang="fr-FR" altLang="fr-FR" err="1"/>
              <a:t>equations</a:t>
            </a:r>
            <a:r>
              <a:rPr lang="fr-FR" altLang="fr-FR"/>
              <a:t>  as </a:t>
            </a:r>
          </a:p>
          <a:p>
            <a:pPr eaLnBrk="1" hangingPunct="1"/>
            <a:r>
              <a:rPr lang="fr-FR" altLang="fr-FR" err="1"/>
              <a:t>quantities</a:t>
            </a:r>
            <a:r>
              <a:rPr lang="fr-FR" altLang="fr-FR"/>
              <a:t>.</a:t>
            </a:r>
          </a:p>
          <a:p>
            <a:pPr eaLnBrk="1" hangingPunct="1">
              <a:buFontTx/>
              <a:buChar char="•"/>
            </a:pPr>
            <a:endParaRPr lang="fr-FR" altLang="fr-FR"/>
          </a:p>
          <a:p>
            <a:pPr eaLnBrk="1" hangingPunct="1">
              <a:buFontTx/>
              <a:buChar char="•"/>
            </a:pPr>
            <a:r>
              <a:rPr lang="fr-FR" altLang="fr-FR" b="0"/>
              <a:t> </a:t>
            </a:r>
            <a:r>
              <a:rPr lang="fr-FR" altLang="fr-FR" b="0">
                <a:solidFill>
                  <a:srgbClr val="FF0000"/>
                </a:solidFill>
              </a:rPr>
              <a:t>a set of initial, or </a:t>
            </a:r>
            <a:r>
              <a:rPr lang="fr-FR" altLang="fr-FR" b="0" err="1">
                <a:solidFill>
                  <a:srgbClr val="FF0000"/>
                </a:solidFill>
              </a:rPr>
              <a:t>boundary</a:t>
            </a:r>
            <a:r>
              <a:rPr lang="fr-FR" altLang="fr-FR" b="0">
                <a:solidFill>
                  <a:srgbClr val="FF0000"/>
                </a:solidFill>
              </a:rPr>
              <a:t>, conditions</a:t>
            </a:r>
          </a:p>
        </p:txBody>
      </p:sp>
      <p:sp>
        <p:nvSpPr>
          <p:cNvPr id="8198" name="Text Box 17">
            <a:extLst>
              <a:ext uri="{FF2B5EF4-FFF2-40B4-BE49-F238E27FC236}">
                <a16:creationId xmlns:a16="http://schemas.microsoft.com/office/drawing/2014/main" id="{1059E17F-FAAE-7F41-9C3D-379160DB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63" y="4384675"/>
            <a:ext cx="1416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EXAMPLES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4">
            <a:extLst>
              <a:ext uri="{FF2B5EF4-FFF2-40B4-BE49-F238E27FC236}">
                <a16:creationId xmlns:a16="http://schemas.microsoft.com/office/drawing/2014/main" id="{7C33259B-B946-1346-8177-4B18A34A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51</a:t>
            </a:r>
          </a:p>
        </p:txBody>
      </p:sp>
      <p:graphicFrame>
        <p:nvGraphicFramePr>
          <p:cNvPr id="53251" name="Object 2">
            <a:extLst>
              <a:ext uri="{FF2B5EF4-FFF2-40B4-BE49-F238E27FC236}">
                <a16:creationId xmlns:a16="http://schemas.microsoft.com/office/drawing/2014/main" id="{7B20CEF9-9CCC-7B4A-8067-EA51BC363710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619250" y="1052513"/>
          <a:ext cx="563086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048400" imgH="9067800" progId="Equation.3">
                  <p:embed/>
                </p:oleObj>
              </mc:Choice>
              <mc:Fallback>
                <p:oleObj name="Equation" r:id="rId2" imgW="57048400" imgH="906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052513"/>
                        <a:ext cx="5630863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3">
            <a:extLst>
              <a:ext uri="{FF2B5EF4-FFF2-40B4-BE49-F238E27FC236}">
                <a16:creationId xmlns:a16="http://schemas.microsoft.com/office/drawing/2014/main" id="{08F2F84E-0297-0541-9E11-1F1E469AE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52425"/>
            <a:ext cx="292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Example: Cranck Nicolson</a:t>
            </a:r>
          </a:p>
        </p:txBody>
      </p:sp>
      <p:sp>
        <p:nvSpPr>
          <p:cNvPr id="53253" name="Text Box 4">
            <a:extLst>
              <a:ext uri="{FF2B5EF4-FFF2-40B4-BE49-F238E27FC236}">
                <a16:creationId xmlns:a16="http://schemas.microsoft.com/office/drawing/2014/main" id="{D4AC56ED-9AA6-464A-A93B-A775DB150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584450"/>
            <a:ext cx="899477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</a:t>
            </a:r>
            <a:r>
              <a:rPr lang="fr-FR" altLang="fr-FR" b="0" err="1"/>
              <a:t>depends</a:t>
            </a:r>
            <a:r>
              <a:rPr lang="fr-FR" altLang="fr-FR" b="0"/>
              <a:t> on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and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endParaRPr lang="fr-FR" altLang="fr-FR" b="0"/>
          </a:p>
          <a:p>
            <a:pPr eaLnBrk="1" hangingPunct="1"/>
            <a:r>
              <a:rPr lang="fr-FR" altLang="fr-FR" b="0"/>
              <a:t>It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necessary</a:t>
            </a:r>
            <a:r>
              <a:rPr lang="fr-FR" altLang="fr-FR" b="0"/>
              <a:t> to </a:t>
            </a:r>
            <a:r>
              <a:rPr lang="fr-FR" altLang="fr-FR" b="0" err="1"/>
              <a:t>solve</a:t>
            </a:r>
            <a:r>
              <a:rPr lang="fr-FR" altLang="fr-FR" b="0"/>
              <a:t> a </a:t>
            </a:r>
            <a:r>
              <a:rPr lang="fr-FR" altLang="fr-FR" b="0" err="1"/>
              <a:t>nonlinear</a:t>
            </a:r>
            <a:r>
              <a:rPr lang="fr-FR" altLang="fr-FR" b="0"/>
              <a:t> </a:t>
            </a:r>
            <a:r>
              <a:rPr lang="fr-FR" altLang="fr-FR" b="0" err="1"/>
              <a:t>equation</a:t>
            </a:r>
            <a:r>
              <a:rPr lang="fr-FR" altLang="fr-FR" b="0"/>
              <a:t> to </a:t>
            </a:r>
            <a:r>
              <a:rPr lang="fr-FR" altLang="fr-FR" b="0" err="1"/>
              <a:t>determine</a:t>
            </a:r>
            <a:r>
              <a:rPr lang="fr-FR" altLang="fr-FR" b="0"/>
              <a:t>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 baseline="-25000"/>
              <a:t> + 1</a:t>
            </a:r>
            <a:r>
              <a:rPr lang="fr-FR" altLang="fr-FR" b="0"/>
              <a:t> . </a:t>
            </a:r>
          </a:p>
          <a:p>
            <a:pPr eaLnBrk="1" hangingPunct="1"/>
            <a:endParaRPr lang="fr-FR" altLang="fr-FR" b="0" baseline="-25000"/>
          </a:p>
          <a:p>
            <a:pPr eaLnBrk="1" hangingPunct="1"/>
            <a:r>
              <a:rPr lang="fr-FR" altLang="fr-FR" b="0"/>
              <a:t>Not </a:t>
            </a:r>
            <a:r>
              <a:rPr lang="fr-FR" altLang="fr-FR" b="0" err="1"/>
              <a:t>straigthforward</a:t>
            </a:r>
            <a:r>
              <a:rPr lang="fr-FR" altLang="fr-FR" b="0"/>
              <a:t> ! =&gt; </a:t>
            </a:r>
            <a:r>
              <a:rPr lang="fr-FR" altLang="fr-FR" b="0" err="1"/>
              <a:t>implicit</a:t>
            </a:r>
            <a:r>
              <a:rPr lang="fr-FR" altLang="fr-FR" b="0"/>
              <a:t> </a:t>
            </a:r>
            <a:r>
              <a:rPr lang="fr-FR" altLang="fr-FR" b="0" err="1"/>
              <a:t>scheme</a:t>
            </a:r>
            <a:r>
              <a:rPr lang="fr-FR" altLang="fr-FR" b="0"/>
              <a:t>.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Implicit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solvers</a:t>
            </a:r>
            <a:r>
              <a:rPr lang="fr-FR" altLang="fr-FR">
                <a:solidFill>
                  <a:schemeClr val="accent2"/>
                </a:solidFill>
              </a:rPr>
              <a:t>  are </a:t>
            </a:r>
            <a:r>
              <a:rPr lang="fr-FR" altLang="fr-FR" err="1">
                <a:solidFill>
                  <a:schemeClr val="accent2"/>
                </a:solidFill>
              </a:rPr>
              <a:t>often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less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accurate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'' '' '' '' '' '' '' '' '' '' ’’are more </a:t>
            </a:r>
            <a:r>
              <a:rPr lang="fr-FR" altLang="fr-FR" err="1">
                <a:solidFill>
                  <a:schemeClr val="accent2"/>
                </a:solidFill>
              </a:rPr>
              <a:t>complicated</a:t>
            </a:r>
            <a:r>
              <a:rPr lang="fr-FR" altLang="fr-FR">
                <a:solidFill>
                  <a:schemeClr val="accent2"/>
                </a:solidFill>
              </a:rPr>
              <a:t> to use and </a:t>
            </a:r>
            <a:r>
              <a:rPr lang="fr-FR" altLang="fr-FR" err="1">
                <a:solidFill>
                  <a:schemeClr val="accent2"/>
                </a:solidFill>
              </a:rPr>
              <a:t>modify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BUT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They</a:t>
            </a:r>
            <a:r>
              <a:rPr lang="fr-FR" altLang="fr-FR">
                <a:solidFill>
                  <a:schemeClr val="accent2"/>
                </a:solidFill>
              </a:rPr>
              <a:t> are more stable </a:t>
            </a:r>
            <a:r>
              <a:rPr lang="fr-FR" altLang="fr-FR" err="1">
                <a:solidFill>
                  <a:schemeClr val="accent2"/>
                </a:solidFill>
              </a:rPr>
              <a:t>than</a:t>
            </a:r>
            <a:r>
              <a:rPr lang="fr-FR" altLang="fr-FR">
                <a:solidFill>
                  <a:schemeClr val="accent2"/>
                </a:solidFill>
              </a:rPr>
              <a:t> the explicit </a:t>
            </a:r>
            <a:r>
              <a:rPr lang="fr-FR" altLang="fr-FR" err="1">
                <a:solidFill>
                  <a:schemeClr val="accent2"/>
                </a:solidFill>
              </a:rPr>
              <a:t>solvers</a:t>
            </a:r>
            <a:r>
              <a:rPr lang="fr-FR" altLang="fr-FR">
                <a:solidFill>
                  <a:schemeClr val="accent2"/>
                </a:solidFill>
              </a:rPr>
              <a:t>: </a:t>
            </a:r>
            <a:r>
              <a:rPr lang="fr-FR" altLang="fr-FR" err="1">
                <a:solidFill>
                  <a:schemeClr val="accent2"/>
                </a:solidFill>
              </a:rPr>
              <a:t>they</a:t>
            </a:r>
            <a:r>
              <a:rPr lang="fr-FR" altLang="fr-FR">
                <a:solidFill>
                  <a:schemeClr val="accent2"/>
                </a:solidFill>
              </a:rPr>
              <a:t> diverge </a:t>
            </a:r>
            <a:r>
              <a:rPr lang="fr-FR" altLang="fr-FR" err="1">
                <a:solidFill>
                  <a:schemeClr val="accent2"/>
                </a:solidFill>
              </a:rPr>
              <a:t>less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br>
              <a:rPr lang="fr-FR" altLang="fr-FR">
                <a:solidFill>
                  <a:schemeClr val="accent2"/>
                </a:solidFill>
              </a:rPr>
            </a:br>
            <a:r>
              <a:rPr lang="fr-FR" altLang="fr-FR" err="1">
                <a:solidFill>
                  <a:schemeClr val="accent2"/>
                </a:solidFill>
              </a:rPr>
              <a:t>quickly</a:t>
            </a:r>
            <a:r>
              <a:rPr lang="fr-FR" altLang="fr-FR">
                <a:solidFill>
                  <a:schemeClr val="accent2"/>
                </a:solidFill>
              </a:rPr>
              <a:t>.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In </a:t>
            </a:r>
            <a:r>
              <a:rPr lang="fr-FR" altLang="fr-FR" err="1">
                <a:solidFill>
                  <a:schemeClr val="accent2"/>
                </a:solidFill>
              </a:rPr>
              <a:t>other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words</a:t>
            </a:r>
            <a:r>
              <a:rPr lang="fr-FR" altLang="fr-FR">
                <a:solidFill>
                  <a:schemeClr val="accent2"/>
                </a:solidFill>
              </a:rPr>
              <a:t>: </a:t>
            </a:r>
            <a:r>
              <a:rPr lang="fr-FR" altLang="fr-FR" err="1">
                <a:solidFill>
                  <a:schemeClr val="accent2"/>
                </a:solidFill>
              </a:rPr>
              <a:t>less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accurate</a:t>
            </a:r>
            <a:r>
              <a:rPr lang="fr-FR" altLang="fr-FR">
                <a:solidFill>
                  <a:schemeClr val="accent2"/>
                </a:solidFill>
              </a:rPr>
              <a:t> in the short </a:t>
            </a:r>
            <a:r>
              <a:rPr lang="fr-FR" altLang="fr-FR" err="1">
                <a:solidFill>
                  <a:schemeClr val="accent2"/>
                </a:solidFill>
              </a:rPr>
              <a:t>term</a:t>
            </a:r>
            <a:r>
              <a:rPr lang="fr-FR" altLang="fr-FR">
                <a:solidFill>
                  <a:schemeClr val="accent2"/>
                </a:solidFill>
              </a:rPr>
              <a:t>, more </a:t>
            </a:r>
            <a:r>
              <a:rPr lang="fr-FR" altLang="fr-FR" err="1">
                <a:solidFill>
                  <a:schemeClr val="accent2"/>
                </a:solidFill>
              </a:rPr>
              <a:t>accurate</a:t>
            </a:r>
            <a:r>
              <a:rPr lang="fr-FR" altLang="fr-FR">
                <a:solidFill>
                  <a:schemeClr val="accent2"/>
                </a:solidFill>
              </a:rPr>
              <a:t> on </a:t>
            </a:r>
            <a:r>
              <a:rPr lang="fr-FR" altLang="fr-FR" err="1">
                <a:solidFill>
                  <a:schemeClr val="accent2"/>
                </a:solidFill>
              </a:rPr>
              <a:t>then</a:t>
            </a:r>
            <a:r>
              <a:rPr lang="fr-FR" altLang="fr-FR">
                <a:solidFill>
                  <a:schemeClr val="accent2"/>
                </a:solidFill>
              </a:rPr>
              <a:t> long-</a:t>
            </a:r>
            <a:r>
              <a:rPr lang="fr-FR" altLang="fr-FR" err="1">
                <a:solidFill>
                  <a:schemeClr val="accent2"/>
                </a:solidFill>
              </a:rPr>
              <a:t>term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 b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numéro de diapositive 3">
            <a:extLst>
              <a:ext uri="{FF2B5EF4-FFF2-40B4-BE49-F238E27FC236}">
                <a16:creationId xmlns:a16="http://schemas.microsoft.com/office/drawing/2014/main" id="{0B0B5698-B21C-994C-83A6-3648D6F1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52</a:t>
            </a:r>
          </a:p>
        </p:txBody>
      </p:sp>
      <p:graphicFrame>
        <p:nvGraphicFramePr>
          <p:cNvPr id="54275" name="Object 4">
            <a:extLst>
              <a:ext uri="{FF2B5EF4-FFF2-40B4-BE49-F238E27FC236}">
                <a16:creationId xmlns:a16="http://schemas.microsoft.com/office/drawing/2014/main" id="{01A72A44-0755-8747-9494-93DE2EBA8E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644900"/>
          <a:ext cx="349567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721300" imgH="14046200" progId="Equation.3">
                  <p:embed/>
                </p:oleObj>
              </mc:Choice>
              <mc:Fallback>
                <p:oleObj name="Equation" r:id="rId2" imgW="30721300" imgH="14046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644900"/>
                        <a:ext cx="349567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Text Box 5">
            <a:extLst>
              <a:ext uri="{FF2B5EF4-FFF2-40B4-BE49-F238E27FC236}">
                <a16:creationId xmlns:a16="http://schemas.microsoft.com/office/drawing/2014/main" id="{8136AA9C-A055-FA45-86D6-372428D79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207963"/>
            <a:ext cx="3852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Parctical</a:t>
            </a:r>
            <a:r>
              <a:rPr lang="fr-FR" altLang="fr-FR"/>
              <a:t> </a:t>
            </a:r>
            <a:r>
              <a:rPr lang="fr-FR" altLang="fr-FR" err="1"/>
              <a:t>example</a:t>
            </a:r>
            <a:r>
              <a:rPr lang="fr-FR" altLang="fr-FR"/>
              <a:t> EULER </a:t>
            </a:r>
            <a:r>
              <a:rPr lang="fr-FR" altLang="fr-FR" err="1"/>
              <a:t>implicit</a:t>
            </a:r>
            <a:endParaRPr lang="fr-FR" altLang="fr-FR"/>
          </a:p>
        </p:txBody>
      </p:sp>
      <p:graphicFrame>
        <p:nvGraphicFramePr>
          <p:cNvPr id="54277" name="Object 6">
            <a:extLst>
              <a:ext uri="{FF2B5EF4-FFF2-40B4-BE49-F238E27FC236}">
                <a16:creationId xmlns:a16="http://schemas.microsoft.com/office/drawing/2014/main" id="{D8183489-BB97-E04F-9D72-617065769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620713"/>
          <a:ext cx="53292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912800" imgH="5270500" progId="Equation.3">
                  <p:embed/>
                </p:oleObj>
              </mc:Choice>
              <mc:Fallback>
                <p:oleObj name="Equation" r:id="rId4" imgW="389128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20713"/>
                        <a:ext cx="53292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8">
            <a:extLst>
              <a:ext uri="{FF2B5EF4-FFF2-40B4-BE49-F238E27FC236}">
                <a16:creationId xmlns:a16="http://schemas.microsoft.com/office/drawing/2014/main" id="{926F37EC-1C17-544E-BD17-2552D1185371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71414813"/>
              </p:ext>
            </p:extLst>
          </p:nvPr>
        </p:nvGraphicFramePr>
        <p:xfrm>
          <a:off x="2627784" y="1759903"/>
          <a:ext cx="25923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203400" imgH="10528300" progId="Equation.3">
                  <p:embed/>
                </p:oleObj>
              </mc:Choice>
              <mc:Fallback>
                <p:oleObj name="Equation" r:id="rId6" imgW="27203400" imgH="1052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759903"/>
                        <a:ext cx="25923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Text Box 11">
            <a:extLst>
              <a:ext uri="{FF2B5EF4-FFF2-40B4-BE49-F238E27FC236}">
                <a16:creationId xmlns:a16="http://schemas.microsoft.com/office/drawing/2014/main" id="{74C4F3DC-715A-E545-A3E1-0B5CE96F8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784225"/>
            <a:ext cx="142859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Schemes</a:t>
            </a:r>
            <a:r>
              <a:rPr lang="fr-FR" altLang="fr-FR"/>
              <a:t>: 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equation</a:t>
            </a:r>
            <a:r>
              <a:rPr lang="fr-FR" altLang="fr-FR"/>
              <a:t> to</a:t>
            </a:r>
          </a:p>
          <a:p>
            <a:pPr eaLnBrk="1" hangingPunct="1"/>
            <a:r>
              <a:rPr lang="fr-FR" altLang="fr-FR" err="1"/>
              <a:t>resolve</a:t>
            </a:r>
            <a:r>
              <a:rPr lang="fr-FR" altLang="fr-FR"/>
              <a:t>:</a:t>
            </a:r>
          </a:p>
        </p:txBody>
      </p:sp>
      <p:sp>
        <p:nvSpPr>
          <p:cNvPr id="54280" name="Text Box 12">
            <a:extLst>
              <a:ext uri="{FF2B5EF4-FFF2-40B4-BE49-F238E27FC236}">
                <a16:creationId xmlns:a16="http://schemas.microsoft.com/office/drawing/2014/main" id="{A0226B8A-2663-4F43-A5D9-5A22B9A4D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3089275"/>
            <a:ext cx="386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Writing the implicit algorithm: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3">
            <a:extLst>
              <a:ext uri="{FF2B5EF4-FFF2-40B4-BE49-F238E27FC236}">
                <a16:creationId xmlns:a16="http://schemas.microsoft.com/office/drawing/2014/main" id="{D63955E0-9AD8-854E-9171-240639AE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53</a:t>
            </a:r>
          </a:p>
        </p:txBody>
      </p:sp>
      <p:graphicFrame>
        <p:nvGraphicFramePr>
          <p:cNvPr id="55299" name="Object 2">
            <a:extLst>
              <a:ext uri="{FF2B5EF4-FFF2-40B4-BE49-F238E27FC236}">
                <a16:creationId xmlns:a16="http://schemas.microsoft.com/office/drawing/2014/main" id="{535E7959-A5DF-034B-9D80-E3745A137B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908050"/>
          <a:ext cx="5688013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94600" imgH="65532000" progId="Equation.3">
                  <p:embed/>
                </p:oleObj>
              </mc:Choice>
              <mc:Fallback>
                <p:oleObj name="Equation" r:id="rId2" imgW="71094600" imgH="65532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688013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Text Box 3">
            <a:extLst>
              <a:ext uri="{FF2B5EF4-FFF2-40B4-BE49-F238E27FC236}">
                <a16:creationId xmlns:a16="http://schemas.microsoft.com/office/drawing/2014/main" id="{4E6C8E38-C506-EA4D-A080-60D03531C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352425"/>
            <a:ext cx="3600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This is solved by substitution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89AEAA-8F87-D14E-AAEC-59D9551B737F}"/>
              </a:ext>
            </a:extLst>
          </p:cNvPr>
          <p:cNvSpPr/>
          <p:nvPr/>
        </p:nvSpPr>
        <p:spPr bwMode="auto">
          <a:xfrm>
            <a:off x="5364088" y="4005064"/>
            <a:ext cx="576064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numéro de diapositive 5">
            <a:extLst>
              <a:ext uri="{FF2B5EF4-FFF2-40B4-BE49-F238E27FC236}">
                <a16:creationId xmlns:a16="http://schemas.microsoft.com/office/drawing/2014/main" id="{7DEAE61E-8B57-5E4E-8A63-47FD5360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54</a:t>
            </a:r>
          </a:p>
        </p:txBody>
      </p:sp>
      <p:sp>
        <p:nvSpPr>
          <p:cNvPr id="56323" name="Text Box 2">
            <a:extLst>
              <a:ext uri="{FF2B5EF4-FFF2-40B4-BE49-F238E27FC236}">
                <a16:creationId xmlns:a16="http://schemas.microsoft.com/office/drawing/2014/main" id="{1A82BD2C-79C6-C145-9B79-601A5F250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44450"/>
            <a:ext cx="34804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800" err="1">
                <a:solidFill>
                  <a:srgbClr val="CC0000"/>
                </a:solidFill>
              </a:rPr>
              <a:t>Stability</a:t>
            </a:r>
            <a:r>
              <a:rPr lang="fr-FR" altLang="fr-FR" sz="2800">
                <a:solidFill>
                  <a:srgbClr val="CC0000"/>
                </a:solidFill>
              </a:rPr>
              <a:t> of a </a:t>
            </a:r>
            <a:r>
              <a:rPr lang="fr-FR" altLang="fr-FR" sz="2800" err="1">
                <a:solidFill>
                  <a:srgbClr val="CC0000"/>
                </a:solidFill>
              </a:rPr>
              <a:t>solver</a:t>
            </a:r>
            <a:endParaRPr lang="fr-FR" altLang="fr-FR" sz="2800">
              <a:solidFill>
                <a:srgbClr val="CC0000"/>
              </a:solidFill>
            </a:endParaRPr>
          </a:p>
        </p:txBody>
      </p:sp>
      <p:sp>
        <p:nvSpPr>
          <p:cNvPr id="56324" name="Text Box 3">
            <a:extLst>
              <a:ext uri="{FF2B5EF4-FFF2-40B4-BE49-F238E27FC236}">
                <a16:creationId xmlns:a16="http://schemas.microsoft.com/office/drawing/2014/main" id="{988B5DCE-2FBA-6041-A48F-A7DF5E3E3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5"/>
            <a:ext cx="756126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For a </a:t>
            </a:r>
            <a:r>
              <a:rPr lang="fr-FR" altLang="fr-FR" b="0" err="1"/>
              <a:t>given</a:t>
            </a:r>
            <a:r>
              <a:rPr lang="fr-FR" altLang="fr-FR" b="0"/>
              <a:t> </a:t>
            </a:r>
            <a:r>
              <a:rPr lang="fr-FR" altLang="fr-FR" b="0" err="1"/>
              <a:t>solver</a:t>
            </a:r>
            <a:r>
              <a:rPr lang="fr-FR" altLang="fr-FR" b="0"/>
              <a:t>, </a:t>
            </a:r>
            <a:r>
              <a:rPr lang="fr-FR" altLang="fr-FR" b="0" err="1"/>
              <a:t>it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important to </a:t>
            </a:r>
            <a:r>
              <a:rPr lang="fr-FR" altLang="fr-FR" err="1"/>
              <a:t>quantify</a:t>
            </a:r>
            <a:r>
              <a:rPr lang="fr-FR" altLang="fr-FR"/>
              <a:t> </a:t>
            </a:r>
            <a:r>
              <a:rPr lang="fr-FR" altLang="fr-FR" err="1"/>
              <a:t>its</a:t>
            </a:r>
            <a:r>
              <a:rPr lang="fr-FR" altLang="fr-FR"/>
              <a:t>  </a:t>
            </a:r>
            <a:r>
              <a:rPr lang="fr-FR" altLang="fr-FR" err="1"/>
              <a:t>stability</a:t>
            </a:r>
            <a:r>
              <a:rPr lang="fr-FR" altLang="fr-FR" b="0"/>
              <a:t>, </a:t>
            </a:r>
            <a:br>
              <a:rPr lang="fr-FR" altLang="fr-FR" b="0"/>
            </a:br>
            <a:r>
              <a:rPr lang="fr-FR" altLang="fr-FR" b="0"/>
              <a:t>in </a:t>
            </a:r>
            <a:r>
              <a:rPr lang="fr-FR" altLang="fr-FR" b="0" err="1"/>
              <a:t>other</a:t>
            </a:r>
            <a:r>
              <a:rPr lang="fr-FR" altLang="fr-FR" b="0"/>
              <a:t> </a:t>
            </a:r>
            <a:r>
              <a:rPr lang="fr-FR" altLang="fr-FR" b="0" err="1"/>
              <a:t>words</a:t>
            </a:r>
            <a:r>
              <a:rPr lang="fr-FR" altLang="fr-FR" b="0"/>
              <a:t> </a:t>
            </a:r>
            <a:r>
              <a:rPr lang="fr-FR" altLang="fr-FR" b="0" err="1"/>
              <a:t>its</a:t>
            </a:r>
            <a:r>
              <a:rPr lang="fr-FR" altLang="fr-FR" b="0"/>
              <a:t> conditions of divergence</a:t>
            </a:r>
          </a:p>
          <a:p>
            <a:pPr eaLnBrk="1" hangingPunct="1"/>
            <a:endParaRPr lang="fr-FR" altLang="fr-FR" b="0"/>
          </a:p>
        </p:txBody>
      </p:sp>
      <p:sp>
        <p:nvSpPr>
          <p:cNvPr id="56325" name="Text Box 22">
            <a:extLst>
              <a:ext uri="{FF2B5EF4-FFF2-40B4-BE49-F238E27FC236}">
                <a16:creationId xmlns:a16="http://schemas.microsoft.com/office/drawing/2014/main" id="{B2842C7F-E3E4-BD4E-AE35-FDE821094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081213"/>
            <a:ext cx="344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What is the "stability"?</a:t>
            </a:r>
          </a:p>
        </p:txBody>
      </p:sp>
      <p:sp>
        <p:nvSpPr>
          <p:cNvPr id="56326" name="Text Box 23">
            <a:extLst>
              <a:ext uri="{FF2B5EF4-FFF2-40B4-BE49-F238E27FC236}">
                <a16:creationId xmlns:a16="http://schemas.microsoft.com/office/drawing/2014/main" id="{D8B79087-8592-4442-AC07-07AA45115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944813"/>
            <a:ext cx="8440131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fr-FR" altLang="fr-FR"/>
              <a:t> MOST </a:t>
            </a:r>
            <a:r>
              <a:rPr lang="fr-FR" altLang="fr-FR" err="1"/>
              <a:t>solvers</a:t>
            </a:r>
            <a:r>
              <a:rPr lang="fr-FR" altLang="fr-FR"/>
              <a:t> go </a:t>
            </a:r>
            <a:r>
              <a:rPr lang="fr-FR" altLang="fr-FR" err="1"/>
              <a:t>away</a:t>
            </a:r>
            <a:r>
              <a:rPr lang="fr-FR" altLang="fr-FR"/>
              <a:t> </a:t>
            </a:r>
            <a:r>
              <a:rPr lang="fr-FR" altLang="fr-FR" err="1"/>
              <a:t>from</a:t>
            </a:r>
            <a:r>
              <a:rPr lang="fr-FR" altLang="fr-FR"/>
              <a:t> the real solution.</a:t>
            </a:r>
          </a:p>
          <a:p>
            <a:pPr eaLnBrk="1" hangingPunct="1">
              <a:buFontTx/>
              <a:buChar char="-"/>
            </a:pPr>
            <a:endParaRPr lang="fr-FR" altLang="fr-FR"/>
          </a:p>
          <a:p>
            <a:pPr eaLnBrk="1" hangingPunct="1">
              <a:buFontTx/>
              <a:buChar char="-"/>
            </a:pPr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/>
              <a:t>The question </a:t>
            </a:r>
            <a:r>
              <a:rPr lang="fr-FR" altLang="fr-FR" err="1"/>
              <a:t>is</a:t>
            </a:r>
            <a:r>
              <a:rPr lang="fr-FR" altLang="fr-FR"/>
              <a:t>: </a:t>
            </a:r>
            <a:r>
              <a:rPr lang="fr-FR" altLang="fr-FR" err="1"/>
              <a:t>what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the "</a:t>
            </a:r>
            <a:r>
              <a:rPr lang="fr-FR" altLang="fr-FR" err="1"/>
              <a:t>sensitivity</a:t>
            </a:r>
            <a:r>
              <a:rPr lang="fr-FR" altLang="fr-FR"/>
              <a:t>" of the </a:t>
            </a:r>
            <a:r>
              <a:rPr lang="fr-FR" altLang="fr-FR" err="1"/>
              <a:t>computational</a:t>
            </a:r>
            <a:r>
              <a:rPr lang="fr-FR" altLang="fr-FR"/>
              <a:t> </a:t>
            </a:r>
            <a:r>
              <a:rPr lang="fr-FR" altLang="fr-FR" err="1"/>
              <a:t>schemes</a:t>
            </a:r>
            <a:r>
              <a:rPr lang="fr-FR" altLang="fr-FR"/>
              <a:t>? </a:t>
            </a:r>
            <a:br>
              <a:rPr lang="fr-FR" altLang="fr-FR"/>
            </a:br>
            <a:r>
              <a:rPr lang="fr-FR" altLang="fr-FR"/>
              <a:t>How </a:t>
            </a:r>
            <a:r>
              <a:rPr lang="fr-FR" altLang="fr-FR" err="1"/>
              <a:t>fast</a:t>
            </a:r>
            <a:r>
              <a:rPr lang="fr-FR" altLang="fr-FR"/>
              <a:t> </a:t>
            </a:r>
            <a:r>
              <a:rPr lang="fr-FR" altLang="fr-FR" err="1"/>
              <a:t>does</a:t>
            </a:r>
            <a:r>
              <a:rPr lang="fr-FR" altLang="fr-FR"/>
              <a:t> </a:t>
            </a:r>
            <a:r>
              <a:rPr lang="fr-FR" altLang="fr-FR" err="1"/>
              <a:t>it</a:t>
            </a:r>
            <a:r>
              <a:rPr lang="fr-FR" altLang="fr-FR"/>
              <a:t> diverge ? 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 sz="2400">
                <a:solidFill>
                  <a:srgbClr val="CC0000"/>
                </a:solidFill>
              </a:rPr>
              <a:t>or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 sz="2400">
                <a:solidFill>
                  <a:srgbClr val="CC0000"/>
                </a:solidFill>
              </a:rPr>
              <a:t>How </a:t>
            </a:r>
            <a:r>
              <a:rPr lang="fr-FR" altLang="fr-FR" sz="2400" err="1">
                <a:solidFill>
                  <a:srgbClr val="CC0000"/>
                </a:solidFill>
              </a:rPr>
              <a:t>fast</a:t>
            </a:r>
            <a:r>
              <a:rPr lang="fr-FR" altLang="fr-FR" sz="2400">
                <a:solidFill>
                  <a:srgbClr val="CC0000"/>
                </a:solidFill>
              </a:rPr>
              <a:t> are </a:t>
            </a:r>
            <a:r>
              <a:rPr lang="fr-FR" altLang="fr-FR" sz="2400" err="1">
                <a:solidFill>
                  <a:srgbClr val="CC0000"/>
                </a:solidFill>
              </a:rPr>
              <a:t>small</a:t>
            </a:r>
            <a:r>
              <a:rPr lang="fr-FR" altLang="fr-FR" sz="2400">
                <a:solidFill>
                  <a:srgbClr val="CC0000"/>
                </a:solidFill>
              </a:rPr>
              <a:t> </a:t>
            </a:r>
            <a:r>
              <a:rPr lang="fr-FR" altLang="fr-FR" sz="2400" err="1">
                <a:solidFill>
                  <a:srgbClr val="CC0000"/>
                </a:solidFill>
              </a:rPr>
              <a:t>errors</a:t>
            </a:r>
            <a:r>
              <a:rPr lang="fr-FR" altLang="fr-FR" sz="2400">
                <a:solidFill>
                  <a:srgbClr val="CC0000"/>
                </a:solidFill>
              </a:rPr>
              <a:t> </a:t>
            </a:r>
            <a:r>
              <a:rPr lang="fr-FR" altLang="fr-FR" sz="2400" err="1">
                <a:solidFill>
                  <a:srgbClr val="CC0000"/>
                </a:solidFill>
              </a:rPr>
              <a:t>amplified</a:t>
            </a:r>
            <a:r>
              <a:rPr lang="fr-FR" altLang="fr-FR" sz="2400">
                <a:solidFill>
                  <a:srgbClr val="CC0000"/>
                </a:solidFill>
              </a:rPr>
              <a:t> by the </a:t>
            </a:r>
            <a:r>
              <a:rPr lang="fr-FR" altLang="fr-FR" sz="2400" err="1">
                <a:solidFill>
                  <a:srgbClr val="CC0000"/>
                </a:solidFill>
              </a:rPr>
              <a:t>scheme</a:t>
            </a:r>
            <a:r>
              <a:rPr lang="fr-FR" altLang="fr-FR" sz="2400">
                <a:solidFill>
                  <a:srgbClr val="CC0000"/>
                </a:solidFill>
              </a:rPr>
              <a:t> 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numéro de diapositive 5">
            <a:extLst>
              <a:ext uri="{FF2B5EF4-FFF2-40B4-BE49-F238E27FC236}">
                <a16:creationId xmlns:a16="http://schemas.microsoft.com/office/drawing/2014/main" id="{0C209503-F60D-BD4C-98B0-7EB7EC72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55</a:t>
            </a:r>
          </a:p>
        </p:txBody>
      </p:sp>
      <p:sp>
        <p:nvSpPr>
          <p:cNvPr id="57347" name="Freeform 2">
            <a:extLst>
              <a:ext uri="{FF2B5EF4-FFF2-40B4-BE49-F238E27FC236}">
                <a16:creationId xmlns:a16="http://schemas.microsoft.com/office/drawing/2014/main" id="{0C73257E-6932-AE4E-B2FE-4450FC2AAE3F}"/>
              </a:ext>
            </a:extLst>
          </p:cNvPr>
          <p:cNvSpPr>
            <a:spLocks/>
          </p:cNvSpPr>
          <p:nvPr/>
        </p:nvSpPr>
        <p:spPr bwMode="auto">
          <a:xfrm>
            <a:off x="1042988" y="4292600"/>
            <a:ext cx="5184775" cy="720725"/>
          </a:xfrm>
          <a:custGeom>
            <a:avLst/>
            <a:gdLst>
              <a:gd name="T0" fmla="*/ 0 w 3266"/>
              <a:gd name="T1" fmla="*/ 0 h 454"/>
              <a:gd name="T2" fmla="*/ 720725 w 3266"/>
              <a:gd name="T3" fmla="*/ 360363 h 454"/>
              <a:gd name="T4" fmla="*/ 1368425 w 3266"/>
              <a:gd name="T5" fmla="*/ 720725 h 454"/>
              <a:gd name="T6" fmla="*/ 2016125 w 3266"/>
              <a:gd name="T7" fmla="*/ 576263 h 454"/>
              <a:gd name="T8" fmla="*/ 2520950 w 3266"/>
              <a:gd name="T9" fmla="*/ 360363 h 454"/>
              <a:gd name="T10" fmla="*/ 2952750 w 3266"/>
              <a:gd name="T11" fmla="*/ 576263 h 454"/>
              <a:gd name="T12" fmla="*/ 3384550 w 3266"/>
              <a:gd name="T13" fmla="*/ 431800 h 454"/>
              <a:gd name="T14" fmla="*/ 3889375 w 3266"/>
              <a:gd name="T15" fmla="*/ 576263 h 454"/>
              <a:gd name="T16" fmla="*/ 4249738 w 3266"/>
              <a:gd name="T17" fmla="*/ 431800 h 454"/>
              <a:gd name="T18" fmla="*/ 4968875 w 3266"/>
              <a:gd name="T19" fmla="*/ 504825 h 454"/>
              <a:gd name="T20" fmla="*/ 5184775 w 3266"/>
              <a:gd name="T21" fmla="*/ 504825 h 4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266" h="454">
                <a:moveTo>
                  <a:pt x="0" y="0"/>
                </a:moveTo>
                <a:lnTo>
                  <a:pt x="454" y="227"/>
                </a:lnTo>
                <a:lnTo>
                  <a:pt x="862" y="454"/>
                </a:lnTo>
                <a:lnTo>
                  <a:pt x="1270" y="363"/>
                </a:lnTo>
                <a:lnTo>
                  <a:pt x="1588" y="227"/>
                </a:lnTo>
                <a:lnTo>
                  <a:pt x="1860" y="363"/>
                </a:lnTo>
                <a:lnTo>
                  <a:pt x="2132" y="272"/>
                </a:lnTo>
                <a:lnTo>
                  <a:pt x="2450" y="363"/>
                </a:lnTo>
                <a:lnTo>
                  <a:pt x="2677" y="272"/>
                </a:lnTo>
                <a:lnTo>
                  <a:pt x="3130" y="318"/>
                </a:lnTo>
                <a:lnTo>
                  <a:pt x="3266" y="3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C8E5B7E3-CFFC-5943-A63B-C83642ED9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34" y="643484"/>
            <a:ext cx="756126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Let’s</a:t>
            </a:r>
            <a:r>
              <a:rPr lang="fr-FR" altLang="fr-FR" b="0"/>
              <a:t> </a:t>
            </a:r>
            <a:r>
              <a:rPr lang="fr-FR" altLang="fr-FR" b="0" err="1"/>
              <a:t>consider</a:t>
            </a:r>
            <a:r>
              <a:rPr lang="fr-FR" altLang="fr-FR" b="0"/>
              <a:t> </a:t>
            </a:r>
            <a:r>
              <a:rPr lang="fr-FR" altLang="fr-FR" b="0" err="1"/>
              <a:t>this</a:t>
            </a:r>
            <a:r>
              <a:rPr lang="fr-FR" altLang="fr-FR" b="0"/>
              <a:t> </a:t>
            </a:r>
            <a:r>
              <a:rPr lang="fr-FR" altLang="fr-FR" b="0" err="1"/>
              <a:t>scheme</a:t>
            </a:r>
            <a:r>
              <a:rPr lang="fr-FR" altLang="fr-FR" b="0"/>
              <a:t> : 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 baseline="-25000"/>
              <a:t> + 1</a:t>
            </a:r>
            <a:r>
              <a:rPr lang="fr-FR" altLang="fr-FR"/>
              <a:t>= 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/>
              <a:t>+ </a:t>
            </a:r>
            <a:r>
              <a:rPr lang="fr-FR" altLang="fr-FR" err="1"/>
              <a:t>dt</a:t>
            </a:r>
            <a:r>
              <a:rPr lang="fr-FR" altLang="fr-FR"/>
              <a:t> F (</a:t>
            </a:r>
            <a:r>
              <a:rPr lang="fr-FR" altLang="fr-FR" err="1"/>
              <a:t>t</a:t>
            </a:r>
            <a:r>
              <a:rPr lang="fr-FR" altLang="fr-FR" baseline="-25000" err="1"/>
              <a:t>n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/>
              <a:t>)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/>
              <a:t>To </a:t>
            </a:r>
            <a:r>
              <a:rPr lang="fr-FR" altLang="fr-FR" b="0" err="1"/>
              <a:t>quantify</a:t>
            </a:r>
            <a:r>
              <a:rPr lang="fr-FR" altLang="fr-FR" b="0"/>
              <a:t> the </a:t>
            </a:r>
            <a:r>
              <a:rPr lang="fr-FR" altLang="fr-FR" err="1"/>
              <a:t>stability</a:t>
            </a:r>
            <a:r>
              <a:rPr lang="fr-FR" altLang="fr-FR" b="0"/>
              <a:t>, </a:t>
            </a:r>
            <a:r>
              <a:rPr lang="fr-FR" altLang="fr-FR" b="0" err="1"/>
              <a:t>we</a:t>
            </a:r>
            <a:r>
              <a:rPr lang="fr-FR" altLang="fr-FR" b="0"/>
              <a:t>=&gt; </a:t>
            </a:r>
            <a:r>
              <a:rPr lang="fr-FR" altLang="fr-FR" b="0" err="1"/>
              <a:t>implicit</a:t>
            </a:r>
            <a:r>
              <a:rPr lang="fr-FR" altLang="fr-FR" b="0"/>
              <a:t> </a:t>
            </a:r>
            <a:r>
              <a:rPr lang="fr-FR" altLang="fr-FR" b="0" err="1"/>
              <a:t>scheme</a:t>
            </a:r>
            <a:r>
              <a:rPr lang="fr-FR" altLang="fr-FR" b="0"/>
              <a:t>.</a:t>
            </a:r>
          </a:p>
          <a:p>
            <a:pPr eaLnBrk="1" hangingPunct="1"/>
            <a:r>
              <a:rPr lang="fr-FR" altLang="fr-FR" b="0"/>
              <a:t> assume </a:t>
            </a:r>
            <a:r>
              <a:rPr lang="fr-FR" altLang="fr-FR" b="0" err="1"/>
              <a:t>that</a:t>
            </a:r>
            <a:r>
              <a:rPr lang="fr-FR" altLang="fr-FR" b="0"/>
              <a:t> X </a:t>
            </a:r>
            <a:r>
              <a:rPr lang="fr-FR" altLang="fr-FR" err="1"/>
              <a:t>is</a:t>
            </a:r>
            <a:r>
              <a:rPr lang="fr-FR" altLang="fr-FR"/>
              <a:t> adjacent to a </a:t>
            </a:r>
            <a:r>
              <a:rPr lang="fr-FR" altLang="fr-FR" err="1"/>
              <a:t>stationary</a:t>
            </a:r>
            <a:r>
              <a:rPr lang="fr-FR" altLang="fr-FR"/>
              <a:t> point </a:t>
            </a:r>
            <a:r>
              <a:rPr lang="fr-FR" altLang="fr-FR" err="1">
                <a:solidFill>
                  <a:srgbClr val="FF0000"/>
                </a:solidFill>
              </a:rPr>
              <a:t>Xs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quantify</a:t>
            </a:r>
            <a:r>
              <a:rPr lang="fr-FR" altLang="fr-FR" b="0"/>
              <a:t> the the rate at </a:t>
            </a:r>
            <a:r>
              <a:rPr lang="fr-FR" altLang="fr-FR" b="0" err="1"/>
              <a:t>which</a:t>
            </a:r>
            <a:r>
              <a:rPr lang="fr-FR" altLang="fr-FR" b="0"/>
              <a:t> the </a:t>
            </a:r>
            <a:r>
              <a:rPr lang="fr-FR" altLang="fr-FR" b="0" err="1"/>
              <a:t>scheme</a:t>
            </a:r>
            <a:r>
              <a:rPr lang="fr-FR" altLang="fr-FR" b="0"/>
              <a:t> </a:t>
            </a:r>
            <a:r>
              <a:rPr lang="fr-FR" altLang="fr-FR" b="0" i="1" err="1"/>
              <a:t>goes</a:t>
            </a:r>
            <a:r>
              <a:rPr lang="fr-FR" altLang="fr-FR" b="0" i="1"/>
              <a:t> </a:t>
            </a:r>
            <a:r>
              <a:rPr lang="fr-FR" altLang="fr-FR" b="0" i="1" err="1"/>
              <a:t>away</a:t>
            </a:r>
            <a:r>
              <a:rPr lang="fr-FR" altLang="fr-FR" b="0" i="1"/>
              <a:t> </a:t>
            </a:r>
            <a:r>
              <a:rPr lang="fr-FR" altLang="fr-FR" b="0" i="1" err="1"/>
              <a:t>from</a:t>
            </a:r>
            <a:r>
              <a:rPr lang="fr-FR" altLang="fr-FR" b="0" i="1"/>
              <a:t> </a:t>
            </a:r>
            <a:r>
              <a:rPr lang="fr-FR" altLang="fr-FR" b="0"/>
              <a:t>the solution. </a:t>
            </a:r>
          </a:p>
        </p:txBody>
      </p:sp>
      <p:sp>
        <p:nvSpPr>
          <p:cNvPr id="57349" name="Line 5">
            <a:extLst>
              <a:ext uri="{FF2B5EF4-FFF2-40B4-BE49-F238E27FC236}">
                <a16:creationId xmlns:a16="http://schemas.microsoft.com/office/drawing/2014/main" id="{BBD13F6F-4957-FF4C-9983-5ABDA75E89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650" y="3789363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0" name="Line 6">
            <a:extLst>
              <a:ext uri="{FF2B5EF4-FFF2-40B4-BE49-F238E27FC236}">
                <a16:creationId xmlns:a16="http://schemas.microsoft.com/office/drawing/2014/main" id="{C8DCA6F7-5526-EB4A-B5F6-02520407B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5589588"/>
            <a:ext cx="5616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Text Box 7">
            <a:extLst>
              <a:ext uri="{FF2B5EF4-FFF2-40B4-BE49-F238E27FC236}">
                <a16:creationId xmlns:a16="http://schemas.microsoft.com/office/drawing/2014/main" id="{460BAE71-0C1B-8D42-9BEE-08C5E42BE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539273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</a:t>
            </a:r>
          </a:p>
        </p:txBody>
      </p:sp>
      <p:sp>
        <p:nvSpPr>
          <p:cNvPr id="57352" name="Text Box 8">
            <a:extLst>
              <a:ext uri="{FF2B5EF4-FFF2-40B4-BE49-F238E27FC236}">
                <a16:creationId xmlns:a16="http://schemas.microsoft.com/office/drawing/2014/main" id="{D9056AF8-EC93-4A4C-BF8D-A737E27A6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0243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X</a:t>
            </a:r>
          </a:p>
        </p:txBody>
      </p:sp>
      <p:sp>
        <p:nvSpPr>
          <p:cNvPr id="57353" name="Line 9">
            <a:extLst>
              <a:ext uri="{FF2B5EF4-FFF2-40B4-BE49-F238E27FC236}">
                <a16:creationId xmlns:a16="http://schemas.microsoft.com/office/drawing/2014/main" id="{B6F516B7-493C-DA41-9B45-7D06A4ECD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4797425"/>
            <a:ext cx="554513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4" name="Text Box 10">
            <a:extLst>
              <a:ext uri="{FF2B5EF4-FFF2-40B4-BE49-F238E27FC236}">
                <a16:creationId xmlns:a16="http://schemas.microsoft.com/office/drawing/2014/main" id="{7224C166-1993-7E4B-8330-8706AF81B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1588" y="4581525"/>
            <a:ext cx="420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X</a:t>
            </a:r>
            <a:r>
              <a:rPr lang="fr-FR" altLang="fr-FR" baseline="-25000">
                <a:solidFill>
                  <a:srgbClr val="FF0000"/>
                </a:solidFill>
              </a:rPr>
              <a:t>s</a:t>
            </a:r>
            <a:endParaRPr lang="fr-FR" altLang="fr-FR">
              <a:solidFill>
                <a:srgbClr val="FF0000"/>
              </a:solidFill>
            </a:endParaRPr>
          </a:p>
        </p:txBody>
      </p:sp>
      <p:sp>
        <p:nvSpPr>
          <p:cNvPr id="57355" name="AutoShape 11">
            <a:extLst>
              <a:ext uri="{FF2B5EF4-FFF2-40B4-BE49-F238E27FC236}">
                <a16:creationId xmlns:a16="http://schemas.microsoft.com/office/drawing/2014/main" id="{6650E234-8209-084C-A868-E504836D6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595813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56" name="AutoShape 12">
            <a:extLst>
              <a:ext uri="{FF2B5EF4-FFF2-40B4-BE49-F238E27FC236}">
                <a16:creationId xmlns:a16="http://schemas.microsoft.com/office/drawing/2014/main" id="{667854D5-6490-5045-91CF-7C41E9E6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221163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57" name="AutoShape 13">
            <a:extLst>
              <a:ext uri="{FF2B5EF4-FFF2-40B4-BE49-F238E27FC236}">
                <a16:creationId xmlns:a16="http://schemas.microsoft.com/office/drawing/2014/main" id="{E92A1160-8840-9A4E-8B7F-B2BD96C6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4941888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58" name="AutoShape 14">
            <a:extLst>
              <a:ext uri="{FF2B5EF4-FFF2-40B4-BE49-F238E27FC236}">
                <a16:creationId xmlns:a16="http://schemas.microsoft.com/office/drawing/2014/main" id="{84925F9E-113E-8442-88F4-238DDD8C7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088" y="4840288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59" name="AutoShape 15">
            <a:extLst>
              <a:ext uri="{FF2B5EF4-FFF2-40B4-BE49-F238E27FC236}">
                <a16:creationId xmlns:a16="http://schemas.microsoft.com/office/drawing/2014/main" id="{28893E06-FD1F-2641-9B2D-2FB7F2233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624388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0" name="AutoShape 16">
            <a:extLst>
              <a:ext uri="{FF2B5EF4-FFF2-40B4-BE49-F238E27FC236}">
                <a16:creationId xmlns:a16="http://schemas.microsoft.com/office/drawing/2014/main" id="{D6988F11-F7A6-A741-9563-F47A75501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840288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1" name="AutoShape 17">
            <a:extLst>
              <a:ext uri="{FF2B5EF4-FFF2-40B4-BE49-F238E27FC236}">
                <a16:creationId xmlns:a16="http://schemas.microsoft.com/office/drawing/2014/main" id="{BE3BF4F8-A58E-544F-BD9C-E6ED55236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4695825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2" name="AutoShape 18">
            <a:extLst>
              <a:ext uri="{FF2B5EF4-FFF2-40B4-BE49-F238E27FC236}">
                <a16:creationId xmlns:a16="http://schemas.microsoft.com/office/drawing/2014/main" id="{38EE9BC0-0061-6F4B-8790-7FB9FB73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854575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3" name="AutoShape 19">
            <a:extLst>
              <a:ext uri="{FF2B5EF4-FFF2-40B4-BE49-F238E27FC236}">
                <a16:creationId xmlns:a16="http://schemas.microsoft.com/office/drawing/2014/main" id="{7D28AE6C-93D4-9241-B228-4E4984202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695825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4" name="AutoShape 20">
            <a:extLst>
              <a:ext uri="{FF2B5EF4-FFF2-40B4-BE49-F238E27FC236}">
                <a16:creationId xmlns:a16="http://schemas.microsoft.com/office/drawing/2014/main" id="{BD2E1663-D701-294F-A9EB-E4F1BD6FC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4768850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7365" name="AutoShape 21">
            <a:extLst>
              <a:ext uri="{FF2B5EF4-FFF2-40B4-BE49-F238E27FC236}">
                <a16:creationId xmlns:a16="http://schemas.microsoft.com/office/drawing/2014/main" id="{54AE5B3E-73BC-8946-B542-94FBBA474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4767263"/>
            <a:ext cx="73025" cy="73025"/>
          </a:xfrm>
          <a:prstGeom prst="octagon">
            <a:avLst>
              <a:gd name="adj" fmla="val 2928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numéro de diapositive 7">
            <a:extLst>
              <a:ext uri="{FF2B5EF4-FFF2-40B4-BE49-F238E27FC236}">
                <a16:creationId xmlns:a16="http://schemas.microsoft.com/office/drawing/2014/main" id="{342F4202-5012-4244-8F56-9D247DC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56</a:t>
            </a:r>
          </a:p>
        </p:txBody>
      </p:sp>
      <p:graphicFrame>
        <p:nvGraphicFramePr>
          <p:cNvPr id="58372" name="Object 24">
            <a:extLst>
              <a:ext uri="{FF2B5EF4-FFF2-40B4-BE49-F238E27FC236}">
                <a16:creationId xmlns:a16="http://schemas.microsoft.com/office/drawing/2014/main" id="{7B503058-C018-6D43-A796-5EAD9ED91FFD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0874064"/>
              </p:ext>
            </p:extLst>
          </p:nvPr>
        </p:nvGraphicFramePr>
        <p:xfrm>
          <a:off x="1043608" y="908720"/>
          <a:ext cx="3776663" cy="359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710100" imgH="40665400" progId="Equation.3">
                  <p:embed/>
                </p:oleObj>
              </mc:Choice>
              <mc:Fallback>
                <p:oleObj name="Equation" r:id="rId2" imgW="42710100" imgH="40665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908720"/>
                        <a:ext cx="3776663" cy="359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25">
            <a:extLst>
              <a:ext uri="{FF2B5EF4-FFF2-40B4-BE49-F238E27FC236}">
                <a16:creationId xmlns:a16="http://schemas.microsoft.com/office/drawing/2014/main" id="{44A15BE0-08A5-B046-83FF-B92CD2973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32" y="387735"/>
            <a:ext cx="8166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EXAMPLE </a:t>
            </a:r>
            <a:r>
              <a:rPr lang="fr-FR" altLang="fr-FR" err="1"/>
              <a:t>spring</a:t>
            </a:r>
            <a:r>
              <a:rPr lang="fr-FR" altLang="fr-FR"/>
              <a:t> </a:t>
            </a:r>
            <a:r>
              <a:rPr lang="fr-FR" altLang="fr-FR" err="1"/>
              <a:t>uwing</a:t>
            </a:r>
            <a:r>
              <a:rPr lang="fr-FR" altLang="fr-FR"/>
              <a:t> Euler </a:t>
            </a:r>
            <a:r>
              <a:rPr lang="fr-FR" altLang="fr-FR" err="1"/>
              <a:t>exoplicit</a:t>
            </a:r>
            <a:r>
              <a:rPr lang="fr-FR" altLang="fr-FR"/>
              <a:t> </a:t>
            </a:r>
            <a:r>
              <a:rPr lang="fr-FR" altLang="fr-FR" err="1"/>
              <a:t>method</a:t>
            </a:r>
            <a:r>
              <a:rPr lang="fr-FR" altLang="fr-FR"/>
              <a:t> </a:t>
            </a:r>
            <a:r>
              <a:rPr lang="fr-FR" altLang="fr-FR" sz="1600"/>
              <a:t>(</a:t>
            </a:r>
            <a:r>
              <a:rPr lang="fr-FR" altLang="fr-FR" sz="1600" err="1"/>
              <a:t>Intrinsically</a:t>
            </a:r>
            <a:r>
              <a:rPr lang="fr-FR" altLang="fr-FR" sz="1600"/>
              <a:t> </a:t>
            </a:r>
            <a:r>
              <a:rPr lang="fr-FR" altLang="fr-FR" sz="1600" err="1"/>
              <a:t>linear</a:t>
            </a:r>
            <a:r>
              <a:rPr lang="fr-FR" altLang="fr-FR" sz="1600"/>
              <a:t> </a:t>
            </a:r>
            <a:r>
              <a:rPr lang="fr-FR" altLang="fr-FR" sz="1600" err="1"/>
              <a:t>method</a:t>
            </a:r>
            <a:r>
              <a:rPr lang="fr-FR" altLang="fr-FR" sz="1600"/>
              <a:t>)</a:t>
            </a:r>
            <a:r>
              <a:rPr lang="fr-FR" altLang="fr-FR"/>
              <a:t>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AD6D7A-2605-134F-824D-1FD49181126A}"/>
              </a:ext>
            </a:extLst>
          </p:cNvPr>
          <p:cNvSpPr txBox="1"/>
          <p:nvPr/>
        </p:nvSpPr>
        <p:spPr>
          <a:xfrm>
            <a:off x="5796136" y="1556792"/>
            <a:ext cx="271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use matrix notation</a:t>
            </a:r>
            <a:br>
              <a:rPr lang="en-US"/>
            </a:br>
            <a:r>
              <a:rPr lang="en-US"/>
              <a:t>for systems of 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07B29F1-F467-1042-B6D5-4516112CFC45}"/>
                  </a:ext>
                </a:extLst>
              </p:cNvPr>
              <p:cNvSpPr txBox="1"/>
              <p:nvPr/>
            </p:nvSpPr>
            <p:spPr>
              <a:xfrm>
                <a:off x="1259632" y="4941168"/>
                <a:ext cx="1534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07B29F1-F467-1042-B6D5-4516112CF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941168"/>
                <a:ext cx="1534266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numéro de diapositive 3">
            <a:extLst>
              <a:ext uri="{FF2B5EF4-FFF2-40B4-BE49-F238E27FC236}">
                <a16:creationId xmlns:a16="http://schemas.microsoft.com/office/drawing/2014/main" id="{7967961F-8CE0-224E-A846-2B2DDBA3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57</a:t>
            </a:r>
          </a:p>
        </p:txBody>
      </p:sp>
      <p:graphicFrame>
        <p:nvGraphicFramePr>
          <p:cNvPr id="59395" name="Object 4">
            <a:extLst>
              <a:ext uri="{FF2B5EF4-FFF2-40B4-BE49-F238E27FC236}">
                <a16:creationId xmlns:a16="http://schemas.microsoft.com/office/drawing/2014/main" id="{E8AC3C8F-DFCB-D04F-9317-2FA7D46D4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8" y="5729288"/>
          <a:ext cx="21336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85700" imgH="4686300" progId="Equation.3">
                  <p:embed/>
                </p:oleObj>
              </mc:Choice>
              <mc:Fallback>
                <p:oleObj name="Equation" r:id="rId2" imgW="125857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5729288"/>
                        <a:ext cx="2133600" cy="795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5">
            <a:extLst>
              <a:ext uri="{FF2B5EF4-FFF2-40B4-BE49-F238E27FC236}">
                <a16:creationId xmlns:a16="http://schemas.microsoft.com/office/drawing/2014/main" id="{6C8DDD35-EC96-4E46-B905-2BA0A35B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661025"/>
            <a:ext cx="59853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 Is the amplification matrix 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Stability</a:t>
            </a:r>
            <a:r>
              <a:rPr lang="fr-FR" altLang="fr-FR"/>
              <a:t> conditions? </a:t>
            </a:r>
            <a:r>
              <a:rPr lang="fr-FR" altLang="fr-FR" err="1"/>
              <a:t>Looking</a:t>
            </a:r>
            <a:r>
              <a:rPr lang="fr-FR" altLang="fr-FR"/>
              <a:t> at the </a:t>
            </a:r>
            <a:r>
              <a:rPr lang="fr-FR" altLang="fr-FR" err="1"/>
              <a:t>eigenvalues</a:t>
            </a:r>
            <a:r>
              <a:rPr lang="fr-FR" altLang="fr-FR"/>
              <a:t> ​​of A</a:t>
            </a:r>
            <a:endParaRPr lang="fr-FR" altLang="fr-FR" b="0"/>
          </a:p>
        </p:txBody>
      </p:sp>
      <p:graphicFrame>
        <p:nvGraphicFramePr>
          <p:cNvPr id="59398" name="Object 7">
            <a:extLst>
              <a:ext uri="{FF2B5EF4-FFF2-40B4-BE49-F238E27FC236}">
                <a16:creationId xmlns:a16="http://schemas.microsoft.com/office/drawing/2014/main" id="{9C3E1C4E-F6B7-F248-834C-C7FE16314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763" y="2867025"/>
          <a:ext cx="50196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1150500" imgH="30721300" progId="Equation.3">
                  <p:embed/>
                </p:oleObj>
              </mc:Choice>
              <mc:Fallback>
                <p:oleObj name="Equation" r:id="rId4" imgW="61150500" imgH="3072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2867025"/>
                        <a:ext cx="501967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8">
            <a:extLst>
              <a:ext uri="{FF2B5EF4-FFF2-40B4-BE49-F238E27FC236}">
                <a16:creationId xmlns:a16="http://schemas.microsoft.com/office/drawing/2014/main" id="{75E4CFB0-8A5B-6F4F-9586-1499C0584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052513"/>
            <a:ext cx="7416179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i="1"/>
              <a:t>Will the </a:t>
            </a:r>
            <a:r>
              <a:rPr lang="fr-FR" altLang="fr-FR" b="0" i="1" err="1"/>
              <a:t>numerical</a:t>
            </a:r>
            <a:r>
              <a:rPr lang="fr-FR" altLang="fr-FR" b="0" i="1"/>
              <a:t> </a:t>
            </a:r>
            <a:r>
              <a:rPr lang="fr-FR" altLang="fr-FR" b="0" i="1" err="1"/>
              <a:t>scheme</a:t>
            </a:r>
            <a:r>
              <a:rPr lang="fr-FR" altLang="fr-FR" b="0" i="1"/>
              <a:t> </a:t>
            </a:r>
            <a:r>
              <a:rPr lang="fr-FR" altLang="fr-FR" b="0" i="1" err="1"/>
              <a:t>will</a:t>
            </a:r>
            <a:r>
              <a:rPr lang="fr-FR" altLang="fr-FR" b="0" i="1"/>
              <a:t> </a:t>
            </a:r>
            <a:r>
              <a:rPr lang="fr-FR" altLang="fr-FR" b="0" i="1" err="1"/>
              <a:t>amplify</a:t>
            </a:r>
            <a:r>
              <a:rPr lang="fr-FR" altLang="fr-FR" b="0" i="1"/>
              <a:t> or </a:t>
            </a:r>
            <a:r>
              <a:rPr lang="fr-FR" altLang="fr-FR" b="0" i="1" err="1"/>
              <a:t>damp</a:t>
            </a:r>
            <a:r>
              <a:rPr lang="fr-FR" altLang="fr-FR" b="0" i="1"/>
              <a:t> the </a:t>
            </a:r>
            <a:r>
              <a:rPr lang="fr-FR" altLang="fr-FR" b="0" i="1" err="1"/>
              <a:t>error</a:t>
            </a:r>
            <a:r>
              <a:rPr lang="fr-FR" altLang="fr-FR" b="0" i="1"/>
              <a:t> ?</a:t>
            </a:r>
            <a:endParaRPr lang="fr-FR" altLang="fr-FR" b="0"/>
          </a:p>
          <a:p>
            <a:pPr eaLnBrk="1" hangingPunct="1">
              <a:spcBef>
                <a:spcPct val="50000"/>
              </a:spcBef>
            </a:pPr>
            <a:endParaRPr lang="fr-FR" altLang="fr-FR">
              <a:sym typeface="Symbol" pitchFamily="2" charset="2"/>
            </a:endParaRPr>
          </a:p>
        </p:txBody>
      </p:sp>
      <p:sp>
        <p:nvSpPr>
          <p:cNvPr id="59400" name="Rectangle 9">
            <a:extLst>
              <a:ext uri="{FF2B5EF4-FFF2-40B4-BE49-F238E27FC236}">
                <a16:creationId xmlns:a16="http://schemas.microsoft.com/office/drawing/2014/main" id="{AAA70A86-5358-244D-BF4B-0E961F92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60350"/>
            <a:ext cx="67463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Let </a:t>
            </a:r>
            <a:r>
              <a:rPr lang="fr-FR" altLang="fr-FR"/>
              <a:t>e</a:t>
            </a:r>
            <a:r>
              <a:rPr lang="fr-FR" altLang="fr-FR" baseline="-25000"/>
              <a:t>n + 1</a:t>
            </a:r>
            <a:r>
              <a:rPr lang="fr-FR" altLang="fr-FR"/>
              <a:t>= </a:t>
            </a:r>
            <a:r>
              <a:rPr lang="fr-FR" altLang="fr-FR" err="1"/>
              <a:t>X</a:t>
            </a:r>
            <a:r>
              <a:rPr lang="fr-FR" altLang="fr-FR" baseline="-25000" err="1"/>
              <a:t>n</a:t>
            </a:r>
            <a:r>
              <a:rPr lang="fr-FR" altLang="fr-FR" baseline="-25000"/>
              <a:t> + 1</a:t>
            </a:r>
            <a:r>
              <a:rPr lang="fr-FR" altLang="fr-FR"/>
              <a:t>-X</a:t>
            </a:r>
            <a:r>
              <a:rPr lang="fr-FR" altLang="fr-FR" baseline="-25000"/>
              <a:t>n</a:t>
            </a:r>
            <a:r>
              <a:rPr lang="fr-FR" altLang="fr-FR"/>
              <a:t> </a:t>
            </a:r>
            <a:r>
              <a:rPr lang="fr-FR" altLang="fr-FR" b="0"/>
              <a:t>the </a:t>
            </a:r>
            <a:r>
              <a:rPr lang="fr-FR" altLang="fr-FR" b="0" err="1"/>
              <a:t>error</a:t>
            </a:r>
            <a:r>
              <a:rPr lang="fr-FR" altLang="fr-FR" b="0"/>
              <a:t> in the solution. </a:t>
            </a:r>
            <a:r>
              <a:rPr lang="fr-FR" altLang="fr-FR" b="0" err="1"/>
              <a:t>We</a:t>
            </a:r>
            <a:r>
              <a:rPr lang="fr-FR" altLang="fr-FR" b="0"/>
              <a:t> assume e</a:t>
            </a:r>
            <a:r>
              <a:rPr lang="fr-FR" altLang="fr-FR" b="0" baseline="-25000"/>
              <a:t>n</a:t>
            </a:r>
            <a:r>
              <a:rPr lang="fr-FR" altLang="fr-FR" b="0"/>
              <a:t>&lt;&lt; </a:t>
            </a:r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endParaRPr lang="fr-FR" altLang="fr-FR" b="0" baseline="-25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numéro de diapositive 6">
            <a:extLst>
              <a:ext uri="{FF2B5EF4-FFF2-40B4-BE49-F238E27FC236}">
                <a16:creationId xmlns:a16="http://schemas.microsoft.com/office/drawing/2014/main" id="{42C2DF48-5BBE-0149-B50C-182A6903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58</a:t>
            </a:r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8E3ABCA5-4DD3-1C49-83B5-6C5D9F613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3" y="115888"/>
            <a:ext cx="81015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Matrix notation.</a:t>
            </a:r>
            <a:r>
              <a:rPr lang="fr-FR" altLang="fr-FR" b="0"/>
              <a:t> </a:t>
            </a:r>
            <a:r>
              <a:rPr lang="fr-FR" altLang="fr-FR" b="0" err="1"/>
              <a:t>Example</a:t>
            </a:r>
            <a:r>
              <a:rPr lang="fr-FR" altLang="fr-FR" b="0"/>
              <a:t> </a:t>
            </a:r>
            <a:r>
              <a:rPr lang="fr-FR" altLang="fr-FR" b="0" err="1"/>
              <a:t>with</a:t>
            </a:r>
            <a:r>
              <a:rPr lang="fr-FR" altLang="fr-FR" b="0"/>
              <a:t> a system </a:t>
            </a:r>
            <a:r>
              <a:rPr lang="fr-FR" altLang="fr-FR" b="0" err="1"/>
              <a:t>with</a:t>
            </a:r>
            <a:r>
              <a:rPr lang="fr-FR" altLang="fr-FR" b="0"/>
              <a:t> </a:t>
            </a:r>
            <a:r>
              <a:rPr lang="fr-FR" altLang="fr-FR" b="0" err="1"/>
              <a:t>three</a:t>
            </a:r>
            <a:r>
              <a:rPr lang="fr-FR" altLang="fr-FR" b="0"/>
              <a:t> variables: X, Y and Z. Let </a:t>
            </a:r>
            <a:br>
              <a:rPr lang="fr-FR" altLang="fr-FR" b="0"/>
            </a:br>
            <a:r>
              <a:rPr lang="fr-FR" altLang="fr-FR" b="0"/>
              <a:t>ex, </a:t>
            </a:r>
            <a:r>
              <a:rPr lang="fr-FR" altLang="fr-FR" b="0" err="1"/>
              <a:t>ey</a:t>
            </a:r>
            <a:r>
              <a:rPr lang="fr-FR" altLang="fr-FR" b="0"/>
              <a:t> and </a:t>
            </a:r>
            <a:r>
              <a:rPr lang="fr-FR" altLang="fr-FR" b="0" err="1"/>
              <a:t>ez</a:t>
            </a:r>
            <a:r>
              <a:rPr lang="fr-FR" altLang="fr-FR" b="0"/>
              <a:t> </a:t>
            </a:r>
            <a:r>
              <a:rPr lang="fr-FR" altLang="fr-FR" b="0" err="1"/>
              <a:t>errors</a:t>
            </a:r>
            <a:r>
              <a:rPr lang="fr-FR" altLang="fr-FR" b="0"/>
              <a:t> in X, Y and Z</a:t>
            </a:r>
          </a:p>
        </p:txBody>
      </p:sp>
      <p:graphicFrame>
        <p:nvGraphicFramePr>
          <p:cNvPr id="60420" name="Object 4">
            <a:extLst>
              <a:ext uri="{FF2B5EF4-FFF2-40B4-BE49-F238E27FC236}">
                <a16:creationId xmlns:a16="http://schemas.microsoft.com/office/drawing/2014/main" id="{3ABB3978-B5AA-FD43-8213-A27CB2C0746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82575" y="476250"/>
          <a:ext cx="3121025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20700" imgH="61442600" progId="Equation.3">
                  <p:embed/>
                </p:oleObj>
              </mc:Choice>
              <mc:Fallback>
                <p:oleObj name="Equation" r:id="rId2" imgW="38620700" imgH="6144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476250"/>
                        <a:ext cx="3121025" cy="496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AutoShape 7">
            <a:extLst>
              <a:ext uri="{FF2B5EF4-FFF2-40B4-BE49-F238E27FC236}">
                <a16:creationId xmlns:a16="http://schemas.microsoft.com/office/drawing/2014/main" id="{59C6C8CB-3F24-E541-9FCC-9CD37567F0A2}"/>
              </a:ext>
            </a:extLst>
          </p:cNvPr>
          <p:cNvSpPr>
            <a:spLocks/>
          </p:cNvSpPr>
          <p:nvPr/>
        </p:nvSpPr>
        <p:spPr bwMode="auto">
          <a:xfrm>
            <a:off x="5219700" y="1746250"/>
            <a:ext cx="3529013" cy="1409700"/>
          </a:xfrm>
          <a:prstGeom prst="borderCallout2">
            <a:avLst>
              <a:gd name="adj1" fmla="val 8106"/>
              <a:gd name="adj2" fmla="val -2157"/>
              <a:gd name="adj3" fmla="val 8106"/>
              <a:gd name="adj4" fmla="val -76069"/>
              <a:gd name="adj5" fmla="val 55069"/>
              <a:gd name="adj6" fmla="val -8988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b="0"/>
          </a:p>
        </p:txBody>
      </p:sp>
      <p:sp>
        <p:nvSpPr>
          <p:cNvPr id="60422" name="Rectangle 8">
            <a:extLst>
              <a:ext uri="{FF2B5EF4-FFF2-40B4-BE49-F238E27FC236}">
                <a16:creationId xmlns:a16="http://schemas.microsoft.com/office/drawing/2014/main" id="{C0B480F2-FE78-864B-8B11-215E4B9E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1758950"/>
            <a:ext cx="39292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If A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diagonalizable</a:t>
            </a:r>
            <a:br>
              <a:rPr lang="fr-FR" altLang="fr-FR" b="0"/>
            </a:br>
            <a:r>
              <a:rPr lang="fr-FR" altLang="fr-FR" b="0"/>
              <a:t>A = M</a:t>
            </a:r>
            <a:r>
              <a:rPr lang="fr-FR" altLang="fr-FR" b="0" baseline="30000"/>
              <a:t>-1</a:t>
            </a:r>
            <a:r>
              <a:rPr lang="fr-FR" altLang="fr-FR" b="0"/>
              <a:t> D M, </a:t>
            </a:r>
            <a:br>
              <a:rPr lang="fr-FR" altLang="fr-FR" b="0"/>
            </a:br>
            <a:r>
              <a:rPr lang="fr-FR" altLang="fr-FR" b="0" err="1"/>
              <a:t>where</a:t>
            </a:r>
            <a:r>
              <a:rPr lang="fr-FR" altLang="fr-FR" b="0"/>
              <a:t> M </a:t>
            </a:r>
            <a:r>
              <a:rPr lang="fr-FR" altLang="fr-FR" b="0" err="1"/>
              <a:t>is</a:t>
            </a:r>
            <a:r>
              <a:rPr lang="fr-FR" altLang="fr-FR" b="0"/>
              <a:t> the transition matrix</a:t>
            </a:r>
            <a:br>
              <a:rPr lang="fr-FR" altLang="fr-FR" b="0"/>
            </a:br>
            <a:r>
              <a:rPr lang="fr-FR" altLang="fr-FR" b="0"/>
              <a:t>and the diagonal matrix D </a:t>
            </a:r>
            <a:r>
              <a:rPr lang="fr-FR" altLang="fr-FR" b="0" err="1"/>
              <a:t>containing</a:t>
            </a:r>
            <a:br>
              <a:rPr lang="fr-FR" altLang="fr-FR" b="0"/>
            </a:br>
            <a:r>
              <a:rPr lang="fr-FR" altLang="fr-FR" b="0" err="1"/>
              <a:t>eigen</a:t>
            </a:r>
            <a:r>
              <a:rPr lang="fr-FR" altLang="fr-FR" b="0"/>
              <a:t> values</a:t>
            </a:r>
          </a:p>
        </p:txBody>
      </p:sp>
      <p:sp>
        <p:nvSpPr>
          <p:cNvPr id="60423" name="AutoShape 13">
            <a:extLst>
              <a:ext uri="{FF2B5EF4-FFF2-40B4-BE49-F238E27FC236}">
                <a16:creationId xmlns:a16="http://schemas.microsoft.com/office/drawing/2014/main" id="{039D5C90-FCFA-124C-931D-F9DAF36C99DF}"/>
              </a:ext>
            </a:extLst>
          </p:cNvPr>
          <p:cNvSpPr>
            <a:spLocks/>
          </p:cNvSpPr>
          <p:nvPr/>
        </p:nvSpPr>
        <p:spPr bwMode="auto">
          <a:xfrm rot="5400000">
            <a:off x="719138" y="4689475"/>
            <a:ext cx="287337" cy="792163"/>
          </a:xfrm>
          <a:prstGeom prst="rightBrace">
            <a:avLst>
              <a:gd name="adj1" fmla="val 229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60424" name="AutoShape 14">
            <a:extLst>
              <a:ext uri="{FF2B5EF4-FFF2-40B4-BE49-F238E27FC236}">
                <a16:creationId xmlns:a16="http://schemas.microsoft.com/office/drawing/2014/main" id="{E259A7EF-5F11-B54B-B914-2000EEAD83A2}"/>
              </a:ext>
            </a:extLst>
          </p:cNvPr>
          <p:cNvSpPr>
            <a:spLocks/>
          </p:cNvSpPr>
          <p:nvPr/>
        </p:nvSpPr>
        <p:spPr bwMode="auto">
          <a:xfrm rot="5400000">
            <a:off x="2376488" y="4689475"/>
            <a:ext cx="287337" cy="792163"/>
          </a:xfrm>
          <a:prstGeom prst="rightBrace">
            <a:avLst>
              <a:gd name="adj1" fmla="val 2297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60425" name="Line 15">
            <a:extLst>
              <a:ext uri="{FF2B5EF4-FFF2-40B4-BE49-F238E27FC236}">
                <a16:creationId xmlns:a16="http://schemas.microsoft.com/office/drawing/2014/main" id="{44BDA71D-F28A-284E-B66D-D2F541BAE9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5373688"/>
            <a:ext cx="1152525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6" name="Line 16">
            <a:extLst>
              <a:ext uri="{FF2B5EF4-FFF2-40B4-BE49-F238E27FC236}">
                <a16:creationId xmlns:a16="http://schemas.microsoft.com/office/drawing/2014/main" id="{5B6B1AA6-67A9-8648-B8A5-57FE71AD37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5300663"/>
            <a:ext cx="360363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Text Box 17">
            <a:extLst>
              <a:ext uri="{FF2B5EF4-FFF2-40B4-BE49-F238E27FC236}">
                <a16:creationId xmlns:a16="http://schemas.microsoft.com/office/drawing/2014/main" id="{0B6CDA88-56D1-C242-B39E-ABB2FE158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6113463"/>
            <a:ext cx="29804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Vectors</a:t>
            </a:r>
            <a:r>
              <a:rPr lang="fr-FR" altLang="fr-FR" b="0"/>
              <a:t> in the </a:t>
            </a:r>
            <a:r>
              <a:rPr lang="fr-FR" altLang="fr-FR" b="0" err="1"/>
              <a:t>eigen</a:t>
            </a:r>
            <a:r>
              <a:rPr lang="fr-FR" altLang="fr-FR" b="0"/>
              <a:t> base A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4">
            <a:extLst>
              <a:ext uri="{FF2B5EF4-FFF2-40B4-BE49-F238E27FC236}">
                <a16:creationId xmlns:a16="http://schemas.microsoft.com/office/drawing/2014/main" id="{21DD3F40-F238-2747-962D-77BEB644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59</a:t>
            </a:r>
          </a:p>
        </p:txBody>
      </p:sp>
      <p:graphicFrame>
        <p:nvGraphicFramePr>
          <p:cNvPr id="61443" name="Object 2">
            <a:extLst>
              <a:ext uri="{FF2B5EF4-FFF2-40B4-BE49-F238E27FC236}">
                <a16:creationId xmlns:a16="http://schemas.microsoft.com/office/drawing/2014/main" id="{BC46BD48-158B-6D41-8903-1C597AADCDA0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868254421"/>
              </p:ext>
            </p:extLst>
          </p:nvPr>
        </p:nvGraphicFramePr>
        <p:xfrm>
          <a:off x="2195513" y="1117600"/>
          <a:ext cx="372110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520100" imgH="34518600" progId="Equation.3">
                  <p:embed/>
                </p:oleObj>
              </mc:Choice>
              <mc:Fallback>
                <p:oleObj name="Equation" r:id="rId2" imgW="46520100" imgH="3451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117600"/>
                        <a:ext cx="3721100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Text Box 4">
            <a:extLst>
              <a:ext uri="{FF2B5EF4-FFF2-40B4-BE49-F238E27FC236}">
                <a16:creationId xmlns:a16="http://schemas.microsoft.com/office/drawing/2014/main" id="{20DD633D-2C57-7346-8471-12DF2F7E9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352425"/>
            <a:ext cx="19543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 the </a:t>
            </a:r>
            <a:r>
              <a:rPr lang="fr-FR" altLang="fr-FR" b="0" err="1"/>
              <a:t>eigen</a:t>
            </a:r>
            <a:r>
              <a:rPr lang="fr-FR" altLang="fr-FR" b="0"/>
              <a:t> base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0066508A-3E88-164C-9555-68E0B45CC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05263"/>
            <a:ext cx="8103629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So for STABILITY (</a:t>
            </a:r>
            <a:r>
              <a:rPr lang="fr-FR" altLang="fr-FR" b="0">
                <a:sym typeface="Wingdings" pitchFamily="2" charset="2"/>
              </a:rPr>
              <a:t> no amplification of </a:t>
            </a:r>
            <a:r>
              <a:rPr lang="fr-FR" altLang="fr-FR" b="0" err="1">
                <a:sym typeface="Wingdings" pitchFamily="2" charset="2"/>
              </a:rPr>
              <a:t>error</a:t>
            </a:r>
            <a:r>
              <a:rPr lang="fr-FR" altLang="fr-FR" b="0">
                <a:sym typeface="Wingdings" pitchFamily="2" charset="2"/>
              </a:rPr>
              <a:t>)</a:t>
            </a:r>
          </a:p>
          <a:p>
            <a:pPr eaLnBrk="1" hangingPunct="1"/>
            <a:r>
              <a:rPr lang="fr-FR" altLang="fr-FR" b="0">
                <a:sym typeface="Wingdings" pitchFamily="2" charset="2"/>
              </a:rPr>
              <a:t>all the </a:t>
            </a:r>
            <a:r>
              <a:rPr lang="fr-FR" altLang="fr-FR" b="0" err="1">
                <a:sym typeface="Wingdings" pitchFamily="2" charset="2"/>
              </a:rPr>
              <a:t>eigenvalues</a:t>
            </a:r>
            <a:r>
              <a:rPr lang="fr-FR" altLang="fr-FR" b="0">
                <a:sym typeface="Wingdings" pitchFamily="2" charset="2"/>
              </a:rPr>
              <a:t> ​​of the amplification matrix A  must </a:t>
            </a:r>
            <a:r>
              <a:rPr lang="fr-FR" altLang="fr-FR" b="0" err="1">
                <a:sym typeface="Wingdings" pitchFamily="2" charset="2"/>
              </a:rPr>
              <a:t>be</a:t>
            </a:r>
            <a:r>
              <a:rPr lang="fr-FR" altLang="fr-FR" b="0">
                <a:sym typeface="Wingdings" pitchFamily="2" charset="2"/>
              </a:rPr>
              <a:t>  &lt;1 in </a:t>
            </a:r>
            <a:r>
              <a:rPr lang="fr-FR" altLang="fr-FR" b="0" err="1">
                <a:sym typeface="Wingdings" pitchFamily="2" charset="2"/>
              </a:rPr>
              <a:t>absolute</a:t>
            </a:r>
            <a:r>
              <a:rPr lang="fr-FR" altLang="fr-FR" b="0">
                <a:sym typeface="Wingdings" pitchFamily="2" charset="2"/>
              </a:rPr>
              <a:t> value.</a:t>
            </a:r>
          </a:p>
          <a:p>
            <a:pPr eaLnBrk="1" hangingPunct="1"/>
            <a:endParaRPr lang="fr-FR" altLang="fr-FR">
              <a:solidFill>
                <a:schemeClr val="accent2"/>
              </a:solidFill>
              <a:sym typeface="Wingdings" pitchFamily="2" charset="2"/>
            </a:endParaRPr>
          </a:p>
          <a:p>
            <a:pPr eaLnBrk="1" hangingPunct="1"/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Let V = MAX [abs (v1), abs (v2), abs (v3)]. V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depends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of the time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dt</a:t>
            </a:r>
            <a:endParaRPr lang="fr-FR" altLang="fr-FR" sz="2000" b="0">
              <a:solidFill>
                <a:srgbClr val="FF0000"/>
              </a:solidFill>
              <a:sym typeface="Wingdings" pitchFamily="2" charset="2"/>
            </a:endParaRPr>
          </a:p>
          <a:p>
            <a:pPr eaLnBrk="1" hangingPunct="1">
              <a:buFontTx/>
              <a:buChar char="•"/>
            </a:pP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If V &lt;1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dt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&lt;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dt</a:t>
            </a:r>
            <a:r>
              <a:rPr lang="fr-FR" altLang="fr-FR" sz="2000" b="0" baseline="-25000" err="1">
                <a:solidFill>
                  <a:srgbClr val="FF0000"/>
                </a:solidFill>
                <a:sym typeface="Wingdings" pitchFamily="2" charset="2"/>
              </a:rPr>
              <a:t>max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then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the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scheme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is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i="1" err="1">
                <a:solidFill>
                  <a:srgbClr val="FF0000"/>
                </a:solidFill>
                <a:sym typeface="Wingdings" pitchFamily="2" charset="2"/>
              </a:rPr>
              <a:t>conditionally</a:t>
            </a:r>
            <a:r>
              <a:rPr lang="fr-FR" altLang="fr-FR" sz="2000" b="0" i="1">
                <a:solidFill>
                  <a:srgbClr val="FF0000"/>
                </a:solidFill>
                <a:sym typeface="Wingdings" pitchFamily="2" charset="2"/>
              </a:rPr>
              <a:t> stable</a:t>
            </a:r>
          </a:p>
          <a:p>
            <a:pPr eaLnBrk="1" hangingPunct="1">
              <a:buFontTx/>
              <a:buChar char="•"/>
            </a:pPr>
            <a:r>
              <a:rPr lang="fr-FR" altLang="fr-FR" sz="2000" b="0" i="1">
                <a:solidFill>
                  <a:srgbClr val="FF0000"/>
                </a:solidFill>
                <a:sym typeface="Wingdings" pitchFamily="2" charset="2"/>
              </a:rPr>
              <a:t> if 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V </a:t>
            </a:r>
            <a:r>
              <a:rPr lang="fr-FR" altLang="fr-FR" sz="2000" b="0" baseline="-2500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&lt;1 for all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dt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then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the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scheme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is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i="1" err="1">
                <a:solidFill>
                  <a:srgbClr val="FF0000"/>
                </a:solidFill>
                <a:sym typeface="Wingdings" pitchFamily="2" charset="2"/>
              </a:rPr>
              <a:t>unconditionally</a:t>
            </a:r>
            <a:r>
              <a:rPr lang="fr-FR" altLang="fr-FR" sz="2000" b="0" i="1">
                <a:solidFill>
                  <a:srgbClr val="FF0000"/>
                </a:solidFill>
                <a:sym typeface="Wingdings" pitchFamily="2" charset="2"/>
              </a:rPr>
              <a:t> stable</a:t>
            </a:r>
          </a:p>
          <a:p>
            <a:pPr eaLnBrk="1" hangingPunct="1">
              <a:buFontTx/>
              <a:buChar char="•"/>
            </a:pPr>
            <a:r>
              <a:rPr lang="fr-FR" altLang="fr-FR" sz="2000" b="0" i="1">
                <a:solidFill>
                  <a:srgbClr val="FF0000"/>
                </a:solidFill>
                <a:sym typeface="Wingdings" pitchFamily="2" charset="2"/>
              </a:rPr>
              <a:t> if 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V </a:t>
            </a:r>
            <a:r>
              <a:rPr lang="fr-FR" altLang="fr-FR" sz="2000" b="0" baseline="-2500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&gt; 1 for all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dt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then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the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schema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err="1">
                <a:solidFill>
                  <a:srgbClr val="FF0000"/>
                </a:solidFill>
                <a:sym typeface="Wingdings" pitchFamily="2" charset="2"/>
              </a:rPr>
              <a:t>is</a:t>
            </a:r>
            <a:r>
              <a:rPr lang="fr-FR" altLang="fr-FR" sz="2000" b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i="1" err="1">
                <a:solidFill>
                  <a:srgbClr val="FF0000"/>
                </a:solidFill>
                <a:sym typeface="Wingdings" pitchFamily="2" charset="2"/>
              </a:rPr>
              <a:t>unconditionally</a:t>
            </a:r>
            <a:r>
              <a:rPr lang="fr-FR" altLang="fr-FR" sz="2000" b="0" i="1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fr-FR" altLang="fr-FR" sz="2000" b="0" i="1" err="1">
                <a:solidFill>
                  <a:srgbClr val="FF0000"/>
                </a:solidFill>
                <a:sym typeface="Wingdings" pitchFamily="2" charset="2"/>
              </a:rPr>
              <a:t>unstable</a:t>
            </a:r>
            <a:endParaRPr lang="fr-FR" altLang="fr-FR" sz="2000" b="0">
              <a:solidFill>
                <a:srgbClr val="FF0000"/>
              </a:solidFill>
              <a:sym typeface="Wingdings" pitchFamily="2" charset="2"/>
            </a:endParaRPr>
          </a:p>
          <a:p>
            <a:pPr eaLnBrk="1" hangingPunct="1"/>
            <a:endParaRPr lang="fr-FR" altLang="fr-FR" b="0">
              <a:sym typeface="Wingdings" pitchFamily="2" charset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71F439-B6BF-DB43-90F6-048090A7A37A}"/>
              </a:ext>
            </a:extLst>
          </p:cNvPr>
          <p:cNvSpPr txBox="1"/>
          <p:nvPr/>
        </p:nvSpPr>
        <p:spPr>
          <a:xfrm>
            <a:off x="5652120" y="3140968"/>
            <a:ext cx="1832296" cy="402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7">
            <a:extLst>
              <a:ext uri="{FF2B5EF4-FFF2-40B4-BE49-F238E27FC236}">
                <a16:creationId xmlns:a16="http://schemas.microsoft.com/office/drawing/2014/main" id="{E2E091CA-8FE9-0C47-AD37-07EA09D6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60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CA0F22F7-C1B2-DA40-A8C4-824D89312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23863"/>
            <a:ext cx="5778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Example with the spring + Euler method</a:t>
            </a:r>
          </a:p>
          <a:p>
            <a:pPr eaLnBrk="1" hangingPunct="1"/>
            <a:endParaRPr lang="fr-FR" altLang="fr-FR" b="0"/>
          </a:p>
        </p:txBody>
      </p:sp>
      <p:graphicFrame>
        <p:nvGraphicFramePr>
          <p:cNvPr id="62468" name="Object 3">
            <a:extLst>
              <a:ext uri="{FF2B5EF4-FFF2-40B4-BE49-F238E27FC236}">
                <a16:creationId xmlns:a16="http://schemas.microsoft.com/office/drawing/2014/main" id="{0AEB9726-2603-A143-8A51-BAD60EF5EB78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74700" y="976313"/>
          <a:ext cx="3776663" cy="359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710100" imgH="40665400" progId="Equation.3">
                  <p:embed/>
                </p:oleObj>
              </mc:Choice>
              <mc:Fallback>
                <p:oleObj name="Equation" r:id="rId2" imgW="42710100" imgH="40665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976313"/>
                        <a:ext cx="3776663" cy="359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4">
            <a:extLst>
              <a:ext uri="{FF2B5EF4-FFF2-40B4-BE49-F238E27FC236}">
                <a16:creationId xmlns:a16="http://schemas.microsoft.com/office/drawing/2014/main" id="{627DD9E1-EAE4-4949-B973-0194A288C2E8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51500" y="2133600"/>
          <a:ext cx="2043113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135600" imgH="12877800" progId="Equation.3">
                  <p:embed/>
                </p:oleObj>
              </mc:Choice>
              <mc:Fallback>
                <p:oleObj name="Equation" r:id="rId4" imgW="18135600" imgH="128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133600"/>
                        <a:ext cx="2043113" cy="14493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0" name="Text Box 5">
            <a:extLst>
              <a:ext uri="{FF2B5EF4-FFF2-40B4-BE49-F238E27FC236}">
                <a16:creationId xmlns:a16="http://schemas.microsoft.com/office/drawing/2014/main" id="{C6F435AE-F52F-BA40-9CE6-82A5A3988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3736975"/>
            <a:ext cx="2390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Amplification matrix A</a:t>
            </a:r>
          </a:p>
        </p:txBody>
      </p:sp>
      <p:sp>
        <p:nvSpPr>
          <p:cNvPr id="62472" name="Line 13">
            <a:extLst>
              <a:ext uri="{FF2B5EF4-FFF2-40B4-BE49-F238E27FC236}">
                <a16:creationId xmlns:a16="http://schemas.microsoft.com/office/drawing/2014/main" id="{09AF0B12-BA2D-664C-8597-0A7DF8DB9D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3575" y="1557338"/>
            <a:ext cx="18002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3" name="Text Box 14">
            <a:extLst>
              <a:ext uri="{FF2B5EF4-FFF2-40B4-BE49-F238E27FC236}">
                <a16:creationId xmlns:a16="http://schemas.microsoft.com/office/drawing/2014/main" id="{0B8F6235-80C9-D040-861E-8B91C7560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0" y="1216025"/>
            <a:ext cx="1966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Form: X</a:t>
            </a:r>
            <a:r>
              <a:rPr lang="fr-FR" altLang="fr-FR" b="0" baseline="-25000"/>
              <a:t>n + 1</a:t>
            </a:r>
            <a:r>
              <a:rPr lang="fr-FR" altLang="fr-FR" b="0"/>
              <a:t>= AX</a:t>
            </a:r>
            <a:r>
              <a:rPr lang="fr-FR" altLang="fr-FR" b="0" baseline="-25000"/>
              <a:t>not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numéro de diapositive 4">
            <a:extLst>
              <a:ext uri="{FF2B5EF4-FFF2-40B4-BE49-F238E27FC236}">
                <a16:creationId xmlns:a16="http://schemas.microsoft.com/office/drawing/2014/main" id="{E3DBF66F-CCB2-A145-A94D-40AEDF9F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</a:t>
            </a: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F10EAC76-F898-8E4F-82DD-5CBC3EA81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96888"/>
            <a:ext cx="280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Wave propagation</a:t>
            </a: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27533025-B141-3E45-A08A-DD03440E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289050"/>
            <a:ext cx="59118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Parameters: X (position) and T (time)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Quantity: U (x, t): Amplitude at position X and at time t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equation: </a:t>
            </a:r>
          </a:p>
        </p:txBody>
      </p:sp>
      <p:graphicFrame>
        <p:nvGraphicFramePr>
          <p:cNvPr id="9221" name="Object 4">
            <a:extLst>
              <a:ext uri="{FF2B5EF4-FFF2-40B4-BE49-F238E27FC236}">
                <a16:creationId xmlns:a16="http://schemas.microsoft.com/office/drawing/2014/main" id="{479B4C5A-CE9E-5C43-9CC0-E71F8AEF4FA4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876425" y="2420938"/>
          <a:ext cx="28400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05500" imgH="9652000" progId="Equation.3">
                  <p:embed/>
                </p:oleObj>
              </mc:Choice>
              <mc:Fallback>
                <p:oleObj name="Equation" r:id="rId2" imgW="31305500" imgH="965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2420938"/>
                        <a:ext cx="2840038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>
            <a:extLst>
              <a:ext uri="{FF2B5EF4-FFF2-40B4-BE49-F238E27FC236}">
                <a16:creationId xmlns:a16="http://schemas.microsoft.com/office/drawing/2014/main" id="{F7CAAD8F-0225-DF4F-87F4-3EFCBF10A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4240213"/>
            <a:ext cx="467307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Initial condition </a:t>
            </a:r>
            <a:r>
              <a:rPr lang="fr-FR" altLang="fr-FR" b="0" err="1"/>
              <a:t>problem</a:t>
            </a:r>
            <a:r>
              <a:rPr lang="fr-FR" altLang="fr-FR" b="0"/>
              <a:t> </a:t>
            </a:r>
            <a:r>
              <a:rPr lang="fr-FR" altLang="fr-FR" b="0" err="1"/>
              <a:t>Depends</a:t>
            </a:r>
            <a:r>
              <a:rPr lang="fr-FR" altLang="fr-FR" b="0"/>
              <a:t> of course,</a:t>
            </a:r>
          </a:p>
          <a:p>
            <a:pPr eaLnBrk="1" hangingPunct="1"/>
            <a:r>
              <a:rPr lang="fr-FR" altLang="fr-FR" b="0"/>
              <a:t>profile u (x) at </a:t>
            </a:r>
            <a:r>
              <a:rPr lang="fr-FR" altLang="fr-FR" b="0" err="1"/>
              <a:t>t</a:t>
            </a:r>
            <a:r>
              <a:rPr lang="fr-FR" altLang="fr-FR" b="0"/>
              <a:t> = 0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8EF26CEA-65C3-CA40-BE76-6375BF9099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00563" y="3141663"/>
            <a:ext cx="935037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484932E3-7046-CF4A-B431-E7183B28F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3305175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forcing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AB63D-622D-1E41-97CD-FFBEF5AE7668}"/>
              </a:ext>
            </a:extLst>
          </p:cNvPr>
          <p:cNvSpPr/>
          <p:nvPr/>
        </p:nvSpPr>
        <p:spPr>
          <a:xfrm>
            <a:off x="68744" y="5568950"/>
            <a:ext cx="10119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4"/>
              </a:rPr>
              <a:t>http://micromachine.stanford.edu/~hopcroft/Research/resonator_images/sin_mov1.gif</a:t>
            </a:r>
            <a:endParaRPr lang="en-US" sz="1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6">
            <a:extLst>
              <a:ext uri="{FF2B5EF4-FFF2-40B4-BE49-F238E27FC236}">
                <a16:creationId xmlns:a16="http://schemas.microsoft.com/office/drawing/2014/main" id="{86125116-B062-D948-ABD1-2361257F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61</a:t>
            </a:r>
          </a:p>
        </p:txBody>
      </p:sp>
      <p:graphicFrame>
        <p:nvGraphicFramePr>
          <p:cNvPr id="63491" name="Object 2">
            <a:extLst>
              <a:ext uri="{FF2B5EF4-FFF2-40B4-BE49-F238E27FC236}">
                <a16:creationId xmlns:a16="http://schemas.microsoft.com/office/drawing/2014/main" id="{1D028A33-EF5D-7C47-B28D-8C8095B4CCD9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712913" y="1119188"/>
          <a:ext cx="4033837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82700" imgH="45059600" progId="Equation.3">
                  <p:embed/>
                </p:oleObj>
              </mc:Choice>
              <mc:Fallback>
                <p:oleObj name="Equation" r:id="rId2" imgW="52082700" imgH="4505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1119188"/>
                        <a:ext cx="4033837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Text Box 4">
            <a:extLst>
              <a:ext uri="{FF2B5EF4-FFF2-40B4-BE49-F238E27FC236}">
                <a16:creationId xmlns:a16="http://schemas.microsoft.com/office/drawing/2014/main" id="{C1E5B030-9FFD-7A48-8B7B-57736C3F8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420688"/>
            <a:ext cx="554350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ym typeface="Symbol" pitchFamily="2" charset="2"/>
              </a:rPr>
              <a:t>  Eigen values : solution of </a:t>
            </a:r>
            <a:r>
              <a:rPr lang="fr-FR" altLang="fr-FR" b="0" err="1">
                <a:sym typeface="Symbol" pitchFamily="2" charset="2"/>
              </a:rPr>
              <a:t>characteristic</a:t>
            </a:r>
            <a:r>
              <a:rPr lang="fr-FR" altLang="fr-FR" b="0">
                <a:sym typeface="Symbol" pitchFamily="2" charset="2"/>
              </a:rPr>
              <a:t> polynomial</a:t>
            </a:r>
            <a:br>
              <a:rPr lang="fr-FR" altLang="fr-FR" b="0">
                <a:sym typeface="Symbol" pitchFamily="2" charset="2"/>
              </a:rPr>
            </a:br>
            <a:r>
              <a:rPr lang="fr-FR" altLang="fr-FR" b="0">
                <a:sym typeface="Symbol" pitchFamily="2" charset="2"/>
              </a:rPr>
              <a:t> </a:t>
            </a:r>
            <a:r>
              <a:rPr lang="fr-FR" altLang="fr-FR" b="0" baseline="30000">
                <a:sym typeface="Symbol" pitchFamily="2" charset="2"/>
              </a:rPr>
              <a:t>2</a:t>
            </a:r>
            <a:r>
              <a:rPr lang="fr-FR" altLang="fr-FR" b="0">
                <a:sym typeface="Symbol" pitchFamily="2" charset="2"/>
              </a:rPr>
              <a:t>- trace(A )x  + </a:t>
            </a:r>
            <a:r>
              <a:rPr lang="fr-FR" altLang="fr-FR" b="0" err="1">
                <a:sym typeface="Symbol" pitchFamily="2" charset="2"/>
              </a:rPr>
              <a:t>determinant</a:t>
            </a:r>
            <a:r>
              <a:rPr lang="fr-FR" altLang="fr-FR" b="0">
                <a:sym typeface="Symbol" pitchFamily="2" charset="2"/>
              </a:rPr>
              <a:t> = 0 =&gt;</a:t>
            </a:r>
          </a:p>
          <a:p>
            <a:pPr eaLnBrk="1" hangingPunct="1"/>
            <a:endParaRPr lang="fr-FR" altLang="fr-FR" b="0"/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E60F402A-E9FC-3E41-8D2E-4C342F2B6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5006975"/>
            <a:ext cx="5840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two</a:t>
            </a:r>
            <a:r>
              <a:rPr lang="fr-FR" altLang="fr-FR" b="0"/>
              <a:t> </a:t>
            </a:r>
            <a:r>
              <a:rPr lang="fr-FR" altLang="fr-FR" b="0" err="1"/>
              <a:t>eigenvalues</a:t>
            </a:r>
            <a:r>
              <a:rPr lang="fr-FR" altLang="fr-FR" b="0"/>
              <a:t> are </a:t>
            </a:r>
            <a:r>
              <a:rPr lang="fr-FR" altLang="fr-FR" b="0" err="1"/>
              <a:t>always</a:t>
            </a:r>
            <a:r>
              <a:rPr lang="fr-FR" altLang="fr-FR" b="0"/>
              <a:t> </a:t>
            </a:r>
            <a:r>
              <a:rPr lang="fr-FR" altLang="fr-FR" b="0" err="1"/>
              <a:t>smaller</a:t>
            </a:r>
            <a:r>
              <a:rPr lang="fr-FR" altLang="fr-FR" b="0"/>
              <a:t> </a:t>
            </a:r>
            <a:r>
              <a:rPr lang="fr-FR" altLang="fr-FR" b="0" err="1"/>
              <a:t>than</a:t>
            </a:r>
            <a:r>
              <a:rPr lang="fr-FR" altLang="fr-FR" b="0"/>
              <a:t> (in </a:t>
            </a:r>
            <a:r>
              <a:rPr lang="fr-FR" altLang="fr-FR" b="0" err="1"/>
              <a:t>norm</a:t>
            </a:r>
            <a:r>
              <a:rPr lang="fr-FR" altLang="fr-FR" b="0"/>
              <a:t>):</a:t>
            </a:r>
          </a:p>
        </p:txBody>
      </p:sp>
      <p:graphicFrame>
        <p:nvGraphicFramePr>
          <p:cNvPr id="63494" name="Object 6">
            <a:extLst>
              <a:ext uri="{FF2B5EF4-FFF2-40B4-BE49-F238E27FC236}">
                <a16:creationId xmlns:a16="http://schemas.microsoft.com/office/drawing/2014/main" id="{349520E7-B50C-5849-B6E4-40F404BDCED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478588" y="4594225"/>
          <a:ext cx="17653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58700" imgH="14922500" progId="Equation.3">
                  <p:embed/>
                </p:oleObj>
              </mc:Choice>
              <mc:Fallback>
                <p:oleObj name="Equation" r:id="rId4" imgW="25158700" imgH="14922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588" y="4594225"/>
                        <a:ext cx="17653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9">
            <a:extLst>
              <a:ext uri="{FF2B5EF4-FFF2-40B4-BE49-F238E27FC236}">
                <a16:creationId xmlns:a16="http://schemas.microsoft.com/office/drawing/2014/main" id="{775C3EA7-3A60-4A4C-81C1-9BB175F46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897563"/>
            <a:ext cx="80778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So Euler </a:t>
            </a:r>
            <a:r>
              <a:rPr lang="fr-FR" altLang="fr-FR" b="0" err="1"/>
              <a:t>scheme</a:t>
            </a:r>
            <a:r>
              <a:rPr lang="fr-FR" altLang="fr-FR" b="0"/>
              <a:t>, </a:t>
            </a:r>
            <a:r>
              <a:rPr lang="fr-FR" altLang="fr-FR" b="0" err="1"/>
              <a:t>applied</a:t>
            </a:r>
            <a:r>
              <a:rPr lang="fr-FR" altLang="fr-FR" b="0"/>
              <a:t> to </a:t>
            </a:r>
            <a:r>
              <a:rPr lang="fr-FR" altLang="fr-FR" b="0" err="1"/>
              <a:t>sprin</a:t>
            </a:r>
            <a:r>
              <a:rPr lang="fr-FR" altLang="fr-FR" b="0"/>
              <a:t> </a:t>
            </a:r>
            <a:r>
              <a:rPr lang="fr-FR" altLang="fr-FR" b="0" err="1"/>
              <a:t>equation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i="1" err="1"/>
              <a:t>unconditionally</a:t>
            </a:r>
            <a:r>
              <a:rPr lang="fr-FR" altLang="fr-FR" b="0" i="1"/>
              <a:t> </a:t>
            </a:r>
            <a:r>
              <a:rPr lang="fr-FR" altLang="fr-FR" b="0" i="1" err="1"/>
              <a:t>unstable</a:t>
            </a:r>
            <a:r>
              <a:rPr lang="fr-FR" altLang="fr-FR" b="0" i="1"/>
              <a:t> (</a:t>
            </a:r>
            <a:r>
              <a:rPr lang="fr-FR" altLang="fr-FR" b="0" i="1" err="1"/>
              <a:t>dt</a:t>
            </a:r>
            <a:r>
              <a:rPr lang="fr-FR" altLang="fr-FR" b="0" i="1"/>
              <a:t>&gt; 0)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9A271B-89D2-A94E-B210-16A182B64E0A}"/>
              </a:ext>
            </a:extLst>
          </p:cNvPr>
          <p:cNvSpPr txBox="1"/>
          <p:nvPr/>
        </p:nvSpPr>
        <p:spPr>
          <a:xfrm>
            <a:off x="8282399" y="500697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&gt;1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numéro de diapositive 7">
            <a:extLst>
              <a:ext uri="{FF2B5EF4-FFF2-40B4-BE49-F238E27FC236}">
                <a16:creationId xmlns:a16="http://schemas.microsoft.com/office/drawing/2014/main" id="{C81C0561-3A41-9A4E-9300-26142404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62</a:t>
            </a:r>
          </a:p>
        </p:txBody>
      </p:sp>
      <p:sp>
        <p:nvSpPr>
          <p:cNvPr id="64515" name="Text Box 2">
            <a:extLst>
              <a:ext uri="{FF2B5EF4-FFF2-40B4-BE49-F238E27FC236}">
                <a16:creationId xmlns:a16="http://schemas.microsoft.com/office/drawing/2014/main" id="{91D37B0A-0542-FE4A-9D85-FD0DA3EDD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23863"/>
            <a:ext cx="50385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 </a:t>
            </a:r>
            <a:r>
              <a:rPr lang="fr-FR" altLang="fr-FR" b="0" err="1"/>
              <a:t>with</a:t>
            </a:r>
            <a:r>
              <a:rPr lang="fr-FR" altLang="fr-FR" b="0"/>
              <a:t> the </a:t>
            </a:r>
            <a:r>
              <a:rPr lang="fr-FR" altLang="fr-FR" b="0" err="1"/>
              <a:t>spring</a:t>
            </a:r>
            <a:r>
              <a:rPr lang="fr-FR" altLang="fr-FR" b="0"/>
              <a:t> + </a:t>
            </a:r>
            <a:r>
              <a:rPr lang="fr-FR" altLang="fr-FR" b="0" err="1"/>
              <a:t>implicit</a:t>
            </a:r>
            <a:r>
              <a:rPr lang="fr-FR" altLang="fr-FR" b="0"/>
              <a:t> Euler </a:t>
            </a:r>
            <a:r>
              <a:rPr lang="fr-FR" altLang="fr-FR" b="0" err="1"/>
              <a:t>method</a:t>
            </a:r>
            <a:endParaRPr lang="fr-FR" altLang="fr-FR" b="0"/>
          </a:p>
          <a:p>
            <a:pPr eaLnBrk="1" hangingPunct="1"/>
            <a:endParaRPr lang="fr-FR" altLang="fr-FR" b="0"/>
          </a:p>
        </p:txBody>
      </p:sp>
      <p:graphicFrame>
        <p:nvGraphicFramePr>
          <p:cNvPr id="64516" name="Object 3">
            <a:extLst>
              <a:ext uri="{FF2B5EF4-FFF2-40B4-BE49-F238E27FC236}">
                <a16:creationId xmlns:a16="http://schemas.microsoft.com/office/drawing/2014/main" id="{587070E9-E90B-CB42-A82E-73E886425807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590550" y="1028700"/>
          <a:ext cx="443230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94600" imgH="65532000" progId="Equation.3">
                  <p:embed/>
                </p:oleObj>
              </mc:Choice>
              <mc:Fallback>
                <p:oleObj name="Equation" r:id="rId2" imgW="71094600" imgH="65532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1028700"/>
                        <a:ext cx="4432300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4">
            <a:extLst>
              <a:ext uri="{FF2B5EF4-FFF2-40B4-BE49-F238E27FC236}">
                <a16:creationId xmlns:a16="http://schemas.microsoft.com/office/drawing/2014/main" id="{E9770AD5-1DB7-B344-B972-7BCD28B0DEC5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51500" y="2251075"/>
          <a:ext cx="2043113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12877800" progId="Equation.3">
                  <p:embed/>
                </p:oleObj>
              </mc:Choice>
              <mc:Fallback>
                <p:oleObj name="Equation" r:id="rId4" imgW="21653500" imgH="128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251075"/>
                        <a:ext cx="2043113" cy="12144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5">
            <a:extLst>
              <a:ext uri="{FF2B5EF4-FFF2-40B4-BE49-F238E27FC236}">
                <a16:creationId xmlns:a16="http://schemas.microsoft.com/office/drawing/2014/main" id="{5049370C-03C9-0149-92D9-B363C3DD3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7988" y="3736975"/>
            <a:ext cx="244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Matrix amplification</a:t>
            </a:r>
          </a:p>
        </p:txBody>
      </p:sp>
      <p:sp>
        <p:nvSpPr>
          <p:cNvPr id="64520" name="Line 7">
            <a:extLst>
              <a:ext uri="{FF2B5EF4-FFF2-40B4-BE49-F238E27FC236}">
                <a16:creationId xmlns:a16="http://schemas.microsoft.com/office/drawing/2014/main" id="{A8D093F7-9BAA-B540-9573-E239092E49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19475" y="4940300"/>
            <a:ext cx="165735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1" name="Text Box 8">
            <a:extLst>
              <a:ext uri="{FF2B5EF4-FFF2-40B4-BE49-F238E27FC236}">
                <a16:creationId xmlns:a16="http://schemas.microsoft.com/office/drawing/2014/main" id="{FCFBE7DB-7769-A047-81CB-96A5C0E2B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013325"/>
            <a:ext cx="1966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Form: X</a:t>
            </a:r>
            <a:r>
              <a:rPr lang="fr-FR" altLang="fr-FR" b="0" baseline="-25000"/>
              <a:t>n + 1</a:t>
            </a:r>
            <a:r>
              <a:rPr lang="fr-FR" altLang="fr-FR" b="0"/>
              <a:t>= AX</a:t>
            </a:r>
            <a:r>
              <a:rPr lang="fr-FR" altLang="fr-FR" b="0" baseline="-25000"/>
              <a:t>not</a:t>
            </a:r>
          </a:p>
        </p:txBody>
      </p:sp>
      <p:sp>
        <p:nvSpPr>
          <p:cNvPr id="64522" name="Line 12">
            <a:extLst>
              <a:ext uri="{FF2B5EF4-FFF2-40B4-BE49-F238E27FC236}">
                <a16:creationId xmlns:a16="http://schemas.microsoft.com/office/drawing/2014/main" id="{5A7D4D00-FE23-224D-8BAE-69FB06FC56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1557338"/>
            <a:ext cx="13668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Text Box 13">
            <a:extLst>
              <a:ext uri="{FF2B5EF4-FFF2-40B4-BE49-F238E27FC236}">
                <a16:creationId xmlns:a16="http://schemas.microsoft.com/office/drawing/2014/main" id="{3DF74E4F-9FBE-B443-A765-27339B5C6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1360488"/>
            <a:ext cx="1377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Substitution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4">
            <a:extLst>
              <a:ext uri="{FF2B5EF4-FFF2-40B4-BE49-F238E27FC236}">
                <a16:creationId xmlns:a16="http://schemas.microsoft.com/office/drawing/2014/main" id="{E57C7502-3EF0-6742-BDF5-4FAA095B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63</a:t>
            </a:r>
          </a:p>
        </p:txBody>
      </p:sp>
      <p:sp>
        <p:nvSpPr>
          <p:cNvPr id="65540" name="Text Box 11">
            <a:extLst>
              <a:ext uri="{FF2B5EF4-FFF2-40B4-BE49-F238E27FC236}">
                <a16:creationId xmlns:a16="http://schemas.microsoft.com/office/drawing/2014/main" id="{1EC3CDFA-9137-1C48-A485-BD90BC15C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373688"/>
            <a:ext cx="3676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Calculating the amplification A matric</a:t>
            </a:r>
          </a:p>
          <a:p>
            <a:pPr eaLnBrk="1" hangingPunct="1"/>
            <a:r>
              <a:rPr lang="fr-FR" altLang="fr-FR" b="0"/>
              <a:t>(A such that X</a:t>
            </a:r>
            <a:r>
              <a:rPr lang="fr-FR" altLang="fr-FR" b="0" baseline="-25000"/>
              <a:t>n + 1</a:t>
            </a:r>
            <a:r>
              <a:rPr lang="fr-FR" altLang="fr-FR" b="0"/>
              <a:t>= AX</a:t>
            </a:r>
            <a:r>
              <a:rPr lang="fr-FR" altLang="fr-FR" b="0" baseline="-25000"/>
              <a:t>not)</a:t>
            </a:r>
          </a:p>
        </p:txBody>
      </p:sp>
      <p:graphicFrame>
        <p:nvGraphicFramePr>
          <p:cNvPr id="65541" name="Object 13">
            <a:extLst>
              <a:ext uri="{FF2B5EF4-FFF2-40B4-BE49-F238E27FC236}">
                <a16:creationId xmlns:a16="http://schemas.microsoft.com/office/drawing/2014/main" id="{10AD9755-7A84-984D-A9CD-C52AEA0D3798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50825" y="981075"/>
          <a:ext cx="5834063" cy="537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094600" imgH="65532000" progId="Equation.3">
                  <p:embed/>
                </p:oleObj>
              </mc:Choice>
              <mc:Fallback>
                <p:oleObj name="Equation" r:id="rId2" imgW="71094600" imgH="65532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81075"/>
                        <a:ext cx="5834063" cy="537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numéro de diapositive 6">
            <a:extLst>
              <a:ext uri="{FF2B5EF4-FFF2-40B4-BE49-F238E27FC236}">
                <a16:creationId xmlns:a16="http://schemas.microsoft.com/office/drawing/2014/main" id="{7859E53E-C415-2F4D-998F-6D2B0EDB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64</a:t>
            </a:r>
          </a:p>
        </p:txBody>
      </p:sp>
      <p:graphicFrame>
        <p:nvGraphicFramePr>
          <p:cNvPr id="66563" name="Object 2">
            <a:extLst>
              <a:ext uri="{FF2B5EF4-FFF2-40B4-BE49-F238E27FC236}">
                <a16:creationId xmlns:a16="http://schemas.microsoft.com/office/drawing/2014/main" id="{625D9953-F6D6-CF4B-88A1-E74976AE3714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048000" y="3284538"/>
          <a:ext cx="19558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529800" imgH="17551400" progId="Equation.3">
                  <p:embed/>
                </p:oleObj>
              </mc:Choice>
              <mc:Fallback>
                <p:oleObj name="Equation" r:id="rId2" imgW="22529800" imgH="17551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84538"/>
                        <a:ext cx="19558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Text Box 4">
            <a:extLst>
              <a:ext uri="{FF2B5EF4-FFF2-40B4-BE49-F238E27FC236}">
                <a16:creationId xmlns:a16="http://schemas.microsoft.com/office/drawing/2014/main" id="{C566929B-6C49-0F4F-9C81-53E081AA4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88913"/>
            <a:ext cx="2403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eigen</a:t>
            </a:r>
            <a:r>
              <a:rPr lang="fr-FR" altLang="fr-FR" b="0"/>
              <a:t> values ​​are: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69ECA7D9-C63F-D546-9F7A-6E788C0E9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4830763"/>
            <a:ext cx="84632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They</a:t>
            </a:r>
            <a:r>
              <a:rPr lang="fr-FR" altLang="fr-FR" b="0"/>
              <a:t> are </a:t>
            </a:r>
            <a:r>
              <a:rPr lang="fr-FR" altLang="fr-FR" b="0" err="1"/>
              <a:t>always</a:t>
            </a:r>
            <a:r>
              <a:rPr lang="fr-FR" altLang="fr-FR" b="0"/>
              <a:t> &lt;1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With</a:t>
            </a:r>
            <a:r>
              <a:rPr lang="fr-FR" altLang="fr-FR" b="0"/>
              <a:t> the </a:t>
            </a:r>
            <a:r>
              <a:rPr lang="fr-FR" altLang="fr-FR" b="0" err="1"/>
              <a:t>problem</a:t>
            </a:r>
            <a:r>
              <a:rPr lang="fr-FR" altLang="fr-FR" b="0"/>
              <a:t> of the </a:t>
            </a:r>
            <a:r>
              <a:rPr lang="fr-FR" altLang="fr-FR" b="0" err="1"/>
              <a:t>spring</a:t>
            </a:r>
            <a:r>
              <a:rPr lang="fr-FR" altLang="fr-FR" b="0"/>
              <a:t>, Euler </a:t>
            </a:r>
            <a:r>
              <a:rPr lang="fr-FR" altLang="fr-FR" b="0" err="1"/>
              <a:t>Implicit</a:t>
            </a:r>
            <a:r>
              <a:rPr lang="fr-FR" altLang="fr-FR" b="0"/>
              <a:t> </a:t>
            </a:r>
            <a:r>
              <a:rPr lang="fr-FR" altLang="fr-FR" b="0" err="1"/>
              <a:t>scheme</a:t>
            </a:r>
            <a:r>
              <a:rPr lang="fr-FR" altLang="fr-FR" b="0"/>
              <a:t> : </a:t>
            </a:r>
            <a:r>
              <a:rPr lang="fr-FR" altLang="fr-FR" b="0" i="1" err="1"/>
              <a:t>unconditionally</a:t>
            </a:r>
            <a:r>
              <a:rPr lang="fr-FR" altLang="fr-FR" b="0" i="1"/>
              <a:t> </a:t>
            </a:r>
            <a:r>
              <a:rPr lang="fr-FR" altLang="fr-FR" b="0" i="1" err="1"/>
              <a:t>stabe</a:t>
            </a:r>
            <a:endParaRPr lang="fr-FR" altLang="fr-FR" b="0" i="1"/>
          </a:p>
        </p:txBody>
      </p:sp>
      <p:sp>
        <p:nvSpPr>
          <p:cNvPr id="66566" name="Text Box 6">
            <a:extLst>
              <a:ext uri="{FF2B5EF4-FFF2-40B4-BE49-F238E27FC236}">
                <a16:creationId xmlns:a16="http://schemas.microsoft.com/office/drawing/2014/main" id="{0193AC75-FFE5-8E4A-99FF-65520D358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36802"/>
            <a:ext cx="27879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Eigen values </a:t>
            </a:r>
            <a:r>
              <a:rPr lang="fr-FR" altLang="fr-FR" err="1"/>
              <a:t>norm</a:t>
            </a:r>
            <a:r>
              <a:rPr lang="fr-FR" altLang="fr-FR"/>
              <a:t> are: </a:t>
            </a:r>
          </a:p>
        </p:txBody>
      </p:sp>
      <p:graphicFrame>
        <p:nvGraphicFramePr>
          <p:cNvPr id="66567" name="Object 10">
            <a:extLst>
              <a:ext uri="{FF2B5EF4-FFF2-40B4-BE49-F238E27FC236}">
                <a16:creationId xmlns:a16="http://schemas.microsoft.com/office/drawing/2014/main" id="{17EF37A5-9DF7-114A-85D5-05CE29F3720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900113" y="549275"/>
          <a:ext cx="282575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059600" imgH="45935900" progId="Equation.3">
                  <p:embed/>
                </p:oleObj>
              </mc:Choice>
              <mc:Fallback>
                <p:oleObj name="Equation" r:id="rId4" imgW="45059600" imgH="4593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49275"/>
                        <a:ext cx="2825750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8" name="Text Box 13">
            <a:extLst>
              <a:ext uri="{FF2B5EF4-FFF2-40B4-BE49-F238E27FC236}">
                <a16:creationId xmlns:a16="http://schemas.microsoft.com/office/drawing/2014/main" id="{BC94DED9-39B3-7F4A-B878-E506C88DD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1989137"/>
            <a:ext cx="55453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(</a:t>
            </a:r>
            <a:r>
              <a:rPr lang="fr-FR" altLang="fr-FR" b="0" err="1"/>
              <a:t>Where</a:t>
            </a:r>
            <a:r>
              <a:rPr lang="fr-FR" altLang="fr-FR" b="0"/>
              <a:t> </a:t>
            </a:r>
            <a:r>
              <a:rPr lang="fr-FR" altLang="fr-FR" b="0" err="1"/>
              <a:t>we</a:t>
            </a:r>
            <a:r>
              <a:rPr lang="fr-FR" altLang="fr-FR" b="0"/>
              <a:t>  use  </a:t>
            </a:r>
            <a:r>
              <a:rPr lang="fr-FR" altLang="fr-FR" b="0" err="1"/>
              <a:t>identity</a:t>
            </a:r>
            <a:r>
              <a:rPr lang="fr-FR" altLang="fr-FR" b="0"/>
              <a:t> : a</a:t>
            </a:r>
            <a:r>
              <a:rPr lang="fr-FR" altLang="fr-FR" b="0" baseline="30000"/>
              <a:t>2</a:t>
            </a:r>
            <a:r>
              <a:rPr lang="fr-FR" altLang="fr-FR" b="0"/>
              <a:t>+ b</a:t>
            </a:r>
            <a:r>
              <a:rPr lang="fr-FR" altLang="fr-FR" b="0" baseline="30000"/>
              <a:t>2</a:t>
            </a:r>
            <a:r>
              <a:rPr lang="fr-FR" altLang="fr-FR" b="0"/>
              <a:t>= (a + </a:t>
            </a:r>
            <a:r>
              <a:rPr lang="fr-FR" altLang="fr-FR" b="0" err="1"/>
              <a:t>ib</a:t>
            </a:r>
            <a:r>
              <a:rPr lang="fr-FR" altLang="fr-FR" b="0"/>
              <a:t>) (a-</a:t>
            </a:r>
            <a:r>
              <a:rPr lang="fr-FR" altLang="fr-FR" b="0" err="1"/>
              <a:t>ib</a:t>
            </a:r>
            <a:r>
              <a:rPr lang="fr-FR" altLang="fr-FR" b="0"/>
              <a:t>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5">
            <a:extLst>
              <a:ext uri="{FF2B5EF4-FFF2-40B4-BE49-F238E27FC236}">
                <a16:creationId xmlns:a16="http://schemas.microsoft.com/office/drawing/2014/main" id="{E71C3284-48CE-7A4D-8B56-F086CC13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65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C2699C87-6F01-814F-A873-F589FBFAC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44450"/>
            <a:ext cx="6483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Compare Euler Explicit vs Implicit: Spring Case</a:t>
            </a:r>
          </a:p>
        </p:txBody>
      </p:sp>
      <p:pic>
        <p:nvPicPr>
          <p:cNvPr id="67588" name="Picture 3" descr="ressort_euler_implicite1">
            <a:extLst>
              <a:ext uri="{FF2B5EF4-FFF2-40B4-BE49-F238E27FC236}">
                <a16:creationId xmlns:a16="http://schemas.microsoft.com/office/drawing/2014/main" id="{0EB7ACD1-6B23-4948-A50E-FE3F221E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73463"/>
            <a:ext cx="6481762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 descr="ressort_euler_explicite1">
            <a:extLst>
              <a:ext uri="{FF2B5EF4-FFF2-40B4-BE49-F238E27FC236}">
                <a16:creationId xmlns:a16="http://schemas.microsoft.com/office/drawing/2014/main" id="{7CD066AB-08F1-3B49-9F48-BAA64F03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640873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5">
            <a:extLst>
              <a:ext uri="{FF2B5EF4-FFF2-40B4-BE49-F238E27FC236}">
                <a16:creationId xmlns:a16="http://schemas.microsoft.com/office/drawing/2014/main" id="{4350832E-8E7D-1B4C-9516-494EBDC12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3068638"/>
            <a:ext cx="1809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Dt = 0.01</a:t>
            </a:r>
          </a:p>
          <a:p>
            <a:pPr eaLnBrk="1" hangingPunct="1"/>
            <a:r>
              <a:rPr lang="fr-FR" altLang="fr-FR" b="0"/>
              <a:t>10000 iterations</a:t>
            </a:r>
          </a:p>
        </p:txBody>
      </p:sp>
      <p:sp>
        <p:nvSpPr>
          <p:cNvPr id="67591" name="Text Box 6">
            <a:extLst>
              <a:ext uri="{FF2B5EF4-FFF2-40B4-BE49-F238E27FC236}">
                <a16:creationId xmlns:a16="http://schemas.microsoft.com/office/drawing/2014/main" id="{A48FD0A7-4F1F-8942-9E87-0FE38F36B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75" y="1576388"/>
            <a:ext cx="173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error Explicit</a:t>
            </a:r>
          </a:p>
        </p:txBody>
      </p:sp>
      <p:sp>
        <p:nvSpPr>
          <p:cNvPr id="67592" name="Text Box 7">
            <a:extLst>
              <a:ext uri="{FF2B5EF4-FFF2-40B4-BE49-F238E27FC236}">
                <a16:creationId xmlns:a16="http://schemas.microsoft.com/office/drawing/2014/main" id="{2E408B3D-A152-0545-A236-93F7A0FA6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4718050"/>
            <a:ext cx="172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Implicit error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5">
            <a:extLst>
              <a:ext uri="{FF2B5EF4-FFF2-40B4-BE49-F238E27FC236}">
                <a16:creationId xmlns:a16="http://schemas.microsoft.com/office/drawing/2014/main" id="{EFA809EE-BCA0-8245-A436-43F411CB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66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3B6EBC96-DF7B-7448-B540-9B242CD12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33688"/>
            <a:ext cx="1936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Dt = 0.01</a:t>
            </a:r>
          </a:p>
          <a:p>
            <a:pPr eaLnBrk="1" hangingPunct="1"/>
            <a:r>
              <a:rPr lang="fr-FR" altLang="fr-FR" b="0"/>
              <a:t>100000 iterations</a:t>
            </a:r>
          </a:p>
        </p:txBody>
      </p:sp>
      <p:sp>
        <p:nvSpPr>
          <p:cNvPr id="68612" name="Text Box 4">
            <a:extLst>
              <a:ext uri="{FF2B5EF4-FFF2-40B4-BE49-F238E27FC236}">
                <a16:creationId xmlns:a16="http://schemas.microsoft.com/office/drawing/2014/main" id="{D758F024-E806-C44A-8AA6-5A3C4EF4A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1341438"/>
            <a:ext cx="173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error Explicit</a:t>
            </a:r>
          </a:p>
        </p:txBody>
      </p:sp>
      <p:sp>
        <p:nvSpPr>
          <p:cNvPr id="68613" name="Text Box 5">
            <a:extLst>
              <a:ext uri="{FF2B5EF4-FFF2-40B4-BE49-F238E27FC236}">
                <a16:creationId xmlns:a16="http://schemas.microsoft.com/office/drawing/2014/main" id="{7B46D72A-65FE-EC4C-B348-CD6A4FED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838" y="4483100"/>
            <a:ext cx="172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Implicit error</a:t>
            </a:r>
          </a:p>
        </p:txBody>
      </p:sp>
      <p:pic>
        <p:nvPicPr>
          <p:cNvPr id="68614" name="Picture 6" descr="ressort_euler_explicite2">
            <a:extLst>
              <a:ext uri="{FF2B5EF4-FFF2-40B4-BE49-F238E27FC236}">
                <a16:creationId xmlns:a16="http://schemas.microsoft.com/office/drawing/2014/main" id="{93EF88BD-5EDB-3A4A-82DE-901FF4CC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575945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8" descr="ressort_euler_implicite2">
            <a:extLst>
              <a:ext uri="{FF2B5EF4-FFF2-40B4-BE49-F238E27FC236}">
                <a16:creationId xmlns:a16="http://schemas.microsoft.com/office/drawing/2014/main" id="{B5C275C9-75E3-0045-AE7F-939B7D11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57594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numéro de diapositive 5">
            <a:extLst>
              <a:ext uri="{FF2B5EF4-FFF2-40B4-BE49-F238E27FC236}">
                <a16:creationId xmlns:a16="http://schemas.microsoft.com/office/drawing/2014/main" id="{5F63F858-DE30-D84B-9E2F-E0E713AF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67</a:t>
            </a:r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BE854FDB-30F6-0340-BE06-489AD84D9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-4763"/>
            <a:ext cx="551785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200" b="0"/>
              <a:t>Large time </a:t>
            </a:r>
            <a:r>
              <a:rPr lang="fr-FR" altLang="fr-FR" sz="2200" b="0" err="1"/>
              <a:t>step</a:t>
            </a:r>
            <a:r>
              <a:rPr lang="fr-FR" altLang="fr-FR" sz="2200" b="0"/>
              <a:t>: </a:t>
            </a:r>
            <a:r>
              <a:rPr lang="fr-FR" altLang="fr-FR" sz="2200" b="0" err="1"/>
              <a:t>dt</a:t>
            </a:r>
            <a:r>
              <a:rPr lang="fr-FR" altLang="fr-FR" sz="2200" b="0"/>
              <a:t> = 0.5 (</a:t>
            </a:r>
            <a:r>
              <a:rPr lang="fr-FR" altLang="fr-FR" sz="2200" b="0" err="1"/>
              <a:t>instead</a:t>
            </a:r>
            <a:r>
              <a:rPr lang="fr-FR" altLang="fr-FR" sz="2200" b="0"/>
              <a:t> of 0.01)</a:t>
            </a:r>
          </a:p>
        </p:txBody>
      </p:sp>
      <p:pic>
        <p:nvPicPr>
          <p:cNvPr id="69636" name="Picture 5" descr="ressort_euler_explic_dt05">
            <a:extLst>
              <a:ext uri="{FF2B5EF4-FFF2-40B4-BE49-F238E27FC236}">
                <a16:creationId xmlns:a16="http://schemas.microsoft.com/office/drawing/2014/main" id="{BC240AE1-5111-9446-880C-2A95E90E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6011863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6">
            <a:extLst>
              <a:ext uri="{FF2B5EF4-FFF2-40B4-BE49-F238E27FC236}">
                <a16:creationId xmlns:a16="http://schemas.microsoft.com/office/drawing/2014/main" id="{5E63E4C1-73D0-EC47-B617-7B8B6BF17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1431925"/>
            <a:ext cx="29504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Error</a:t>
            </a:r>
            <a:r>
              <a:rPr lang="fr-FR" altLang="fr-FR">
                <a:solidFill>
                  <a:schemeClr val="accent2"/>
                </a:solidFill>
              </a:rPr>
              <a:t> for Explicit Euler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....  The solution diverges...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100000 </a:t>
            </a:r>
            <a:r>
              <a:rPr lang="fr-FR" altLang="fr-FR" b="0" err="1"/>
              <a:t>iterations</a:t>
            </a:r>
            <a:endParaRPr lang="fr-FR" altLang="fr-FR" b="0"/>
          </a:p>
        </p:txBody>
      </p:sp>
      <p:pic>
        <p:nvPicPr>
          <p:cNvPr id="69638" name="Picture 7" descr="ressort_euler_implic_dt05">
            <a:extLst>
              <a:ext uri="{FF2B5EF4-FFF2-40B4-BE49-F238E27FC236}">
                <a16:creationId xmlns:a16="http://schemas.microsoft.com/office/drawing/2014/main" id="{58BBFA49-FD4B-D84B-A8E9-2606DB2B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6338"/>
            <a:ext cx="5940425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 Box 8">
            <a:extLst>
              <a:ext uri="{FF2B5EF4-FFF2-40B4-BE49-F238E27FC236}">
                <a16:creationId xmlns:a16="http://schemas.microsoft.com/office/drawing/2014/main" id="{E959394D-FBFC-EE46-BACF-4DA37FD37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673600"/>
            <a:ext cx="290335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Implicit</a:t>
            </a:r>
            <a:r>
              <a:rPr lang="fr-FR" altLang="fr-FR">
                <a:solidFill>
                  <a:schemeClr val="accent2"/>
                </a:solidFill>
              </a:rPr>
              <a:t> Euler </a:t>
            </a:r>
            <a:r>
              <a:rPr lang="fr-FR" altLang="fr-FR" err="1">
                <a:solidFill>
                  <a:schemeClr val="accent2"/>
                </a:solidFill>
              </a:rPr>
              <a:t>Error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error</a:t>
            </a:r>
            <a:r>
              <a:rPr lang="fr-FR" altLang="fr-FR" b="0"/>
              <a:t> </a:t>
            </a:r>
            <a:r>
              <a:rPr lang="fr-FR" altLang="fr-FR" b="0" err="1"/>
              <a:t>does</a:t>
            </a:r>
            <a:r>
              <a:rPr lang="fr-FR" altLang="fr-FR" b="0"/>
              <a:t> not diverge</a:t>
            </a:r>
          </a:p>
          <a:p>
            <a:pPr eaLnBrk="1" hangingPunct="1"/>
            <a:r>
              <a:rPr lang="fr-FR" altLang="fr-FR" b="0"/>
              <a:t>... but the </a:t>
            </a:r>
            <a:r>
              <a:rPr lang="fr-FR" altLang="fr-FR" b="0" err="1"/>
              <a:t>result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br>
              <a:rPr lang="fr-FR" altLang="fr-FR" b="0"/>
            </a:br>
            <a:r>
              <a:rPr lang="fr-FR" altLang="fr-FR" b="0" err="1"/>
              <a:t>still</a:t>
            </a:r>
            <a:r>
              <a:rPr lang="fr-FR" altLang="fr-FR" b="0"/>
              <a:t> </a:t>
            </a:r>
            <a:r>
              <a:rPr lang="fr-FR" altLang="fr-FR" b="0" err="1"/>
              <a:t>wrong</a:t>
            </a:r>
            <a:endParaRPr lang="fr-FR" altLang="fr-FR" b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numéro de diapositive 5">
            <a:extLst>
              <a:ext uri="{FF2B5EF4-FFF2-40B4-BE49-F238E27FC236}">
                <a16:creationId xmlns:a16="http://schemas.microsoft.com/office/drawing/2014/main" id="{25D678CF-37F8-4843-884A-24AA5A08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68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5908CD37-B07E-6143-8103-9B403F242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719" y="1052736"/>
            <a:ext cx="767389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implicit</a:t>
            </a:r>
            <a:r>
              <a:rPr lang="fr-FR" altLang="fr-FR" b="0"/>
              <a:t> </a:t>
            </a:r>
            <a:r>
              <a:rPr lang="fr-FR" altLang="fr-FR" b="0" err="1"/>
              <a:t>solver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somewhat</a:t>
            </a:r>
            <a:r>
              <a:rPr lang="fr-FR" altLang="fr-FR" b="0"/>
              <a:t> </a:t>
            </a:r>
            <a:r>
              <a:rPr lang="fr-FR" altLang="fr-FR" b="0" err="1"/>
              <a:t>less</a:t>
            </a:r>
            <a:r>
              <a:rPr lang="fr-FR" altLang="fr-FR" b="0"/>
              <a:t> </a:t>
            </a:r>
            <a:r>
              <a:rPr lang="fr-FR" altLang="fr-FR" b="0" err="1"/>
              <a:t>accurate</a:t>
            </a:r>
            <a:r>
              <a:rPr lang="fr-FR" altLang="fr-FR" b="0"/>
              <a:t> at the </a:t>
            </a:r>
            <a:r>
              <a:rPr lang="fr-FR" altLang="fr-FR" b="0" err="1"/>
              <a:t>beginning</a:t>
            </a:r>
            <a:r>
              <a:rPr lang="fr-FR" altLang="fr-FR" b="0"/>
              <a:t> of </a:t>
            </a:r>
            <a:br>
              <a:rPr lang="fr-FR" altLang="fr-FR" b="0"/>
            </a:br>
            <a:r>
              <a:rPr lang="fr-FR" altLang="fr-FR" b="0" err="1"/>
              <a:t>integration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BUT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In the long </a:t>
            </a:r>
            <a:r>
              <a:rPr lang="fr-FR" altLang="fr-FR" b="0" err="1"/>
              <a:t>term</a:t>
            </a:r>
            <a:r>
              <a:rPr lang="fr-FR" altLang="fr-FR" b="0"/>
              <a:t>, </a:t>
            </a:r>
            <a:r>
              <a:rPr lang="fr-FR" altLang="fr-FR" b="0" err="1"/>
              <a:t>it</a:t>
            </a:r>
            <a:r>
              <a:rPr lang="fr-FR" altLang="fr-FR" b="0"/>
              <a:t> </a:t>
            </a:r>
            <a:r>
              <a:rPr lang="fr-FR" altLang="fr-FR" b="0" err="1"/>
              <a:t>does</a:t>
            </a:r>
            <a:r>
              <a:rPr lang="fr-FR" altLang="fr-FR" b="0"/>
              <a:t> not diverge </a:t>
            </a:r>
            <a:r>
              <a:rPr lang="fr-FR" altLang="fr-FR" b="0" err="1"/>
              <a:t>like</a:t>
            </a:r>
            <a:r>
              <a:rPr lang="fr-FR" altLang="fr-FR" b="0"/>
              <a:t> </a:t>
            </a:r>
            <a:r>
              <a:rPr lang="fr-FR" altLang="fr-FR" b="0" err="1"/>
              <a:t>crazy</a:t>
            </a:r>
            <a:r>
              <a:rPr lang="fr-FR" altLang="fr-FR" b="0"/>
              <a:t>, </a:t>
            </a:r>
            <a:r>
              <a:rPr lang="fr-FR" altLang="fr-FR" b="0" err="1"/>
              <a:t>eventhough</a:t>
            </a:r>
            <a:r>
              <a:rPr lang="fr-FR" altLang="fr-FR" b="0"/>
              <a:t> the solution</a:t>
            </a:r>
            <a:br>
              <a:rPr lang="fr-FR" altLang="fr-FR" b="0"/>
            </a:br>
            <a:r>
              <a:rPr lang="fr-FR" altLang="fr-FR" b="0" err="1"/>
              <a:t>might</a:t>
            </a:r>
            <a:r>
              <a:rPr lang="fr-FR" altLang="fr-FR" b="0"/>
              <a:t> </a:t>
            </a:r>
            <a:r>
              <a:rPr lang="fr-FR" altLang="fr-FR" b="0" err="1"/>
              <a:t>be</a:t>
            </a:r>
            <a:r>
              <a:rPr lang="fr-FR" altLang="fr-FR" b="0"/>
              <a:t> </a:t>
            </a:r>
            <a:r>
              <a:rPr lang="fr-FR" altLang="fr-FR" b="0" err="1"/>
              <a:t>wrong</a:t>
            </a:r>
            <a:r>
              <a:rPr lang="fr-FR" altLang="fr-FR" b="0"/>
              <a:t>..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THEREFORE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err="1">
                <a:solidFill>
                  <a:srgbClr val="FF0000"/>
                </a:solidFill>
              </a:rPr>
              <a:t>When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stability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is</a:t>
            </a:r>
            <a:r>
              <a:rPr lang="fr-FR" altLang="fr-FR">
                <a:solidFill>
                  <a:srgbClr val="FF0000"/>
                </a:solidFill>
              </a:rPr>
              <a:t> important, </a:t>
            </a:r>
            <a:r>
              <a:rPr lang="fr-FR" altLang="fr-FR" err="1">
                <a:solidFill>
                  <a:srgbClr val="FF0000"/>
                </a:solidFill>
              </a:rPr>
              <a:t>it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is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intereting</a:t>
            </a:r>
            <a:r>
              <a:rPr lang="fr-FR" altLang="fr-FR">
                <a:solidFill>
                  <a:srgbClr val="FF0000"/>
                </a:solidFill>
              </a:rPr>
              <a:t> to use  an </a:t>
            </a:r>
            <a:r>
              <a:rPr lang="fr-FR" altLang="fr-FR" err="1">
                <a:solidFill>
                  <a:srgbClr val="FF0000"/>
                </a:solidFill>
              </a:rPr>
              <a:t>implicit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solver</a:t>
            </a:r>
            <a:endParaRPr lang="fr-FR" altLang="fr-FR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ce réservé du numéro de diapositive 5">
            <a:extLst>
              <a:ext uri="{FF2B5EF4-FFF2-40B4-BE49-F238E27FC236}">
                <a16:creationId xmlns:a16="http://schemas.microsoft.com/office/drawing/2014/main" id="{9C868D61-BC57-B945-A363-EF15163F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69</a:t>
            </a:r>
          </a:p>
        </p:txBody>
      </p:sp>
      <p:sp>
        <p:nvSpPr>
          <p:cNvPr id="71683" name="Text Box 2">
            <a:extLst>
              <a:ext uri="{FF2B5EF4-FFF2-40B4-BE49-F238E27FC236}">
                <a16:creationId xmlns:a16="http://schemas.microsoft.com/office/drawing/2014/main" id="{6967EE69-5321-D34B-89EC-F941B5F2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712788"/>
            <a:ext cx="769640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What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solver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choose</a:t>
            </a:r>
            <a:r>
              <a:rPr lang="fr-FR" altLang="fr-FR">
                <a:solidFill>
                  <a:schemeClr val="accent2"/>
                </a:solidFill>
              </a:rPr>
              <a:t>?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 b="0"/>
              <a:t>Trade-off </a:t>
            </a:r>
            <a:r>
              <a:rPr lang="fr-FR" altLang="fr-FR" b="0" err="1"/>
              <a:t>between</a:t>
            </a:r>
            <a:r>
              <a:rPr lang="fr-FR" altLang="fr-FR" b="0"/>
              <a:t> the computation time, </a:t>
            </a:r>
            <a:r>
              <a:rPr lang="fr-FR" altLang="fr-FR" b="0" err="1"/>
              <a:t>desired</a:t>
            </a:r>
            <a:r>
              <a:rPr lang="fr-FR" altLang="fr-FR" b="0"/>
              <a:t>  </a:t>
            </a:r>
            <a:r>
              <a:rPr lang="fr-FR" altLang="fr-FR" b="0" err="1"/>
              <a:t>accuracy</a:t>
            </a:r>
            <a:r>
              <a:rPr lang="fr-FR" altLang="fr-FR" b="0"/>
              <a:t> and </a:t>
            </a:r>
            <a:r>
              <a:rPr lang="fr-FR" altLang="fr-FR" b="0" err="1"/>
              <a:t>stability</a:t>
            </a: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/>
          </a:p>
          <a:p>
            <a:pPr eaLnBrk="1" hangingPunct="1">
              <a:buFont typeface="Symbol" pitchFamily="2" charset="2"/>
              <a:buNone/>
            </a:pPr>
            <a:r>
              <a:rPr lang="fr-FR" altLang="fr-FR" err="1"/>
              <a:t>low-order</a:t>
            </a:r>
            <a:r>
              <a:rPr lang="fr-FR" altLang="fr-FR"/>
              <a:t> (1,2) explicit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 b="0" err="1"/>
              <a:t>Fast</a:t>
            </a:r>
            <a:r>
              <a:rPr lang="fr-FR" altLang="fr-FR" b="0"/>
              <a:t>, </a:t>
            </a:r>
            <a:r>
              <a:rPr lang="fr-FR" altLang="fr-FR" b="0" err="1"/>
              <a:t>very</a:t>
            </a:r>
            <a:r>
              <a:rPr lang="fr-FR" altLang="fr-FR" b="0"/>
              <a:t> </a:t>
            </a:r>
            <a:r>
              <a:rPr lang="fr-FR" altLang="fr-FR" b="0" err="1"/>
              <a:t>unstable</a:t>
            </a:r>
            <a:r>
              <a:rPr lang="fr-FR" altLang="fr-FR" b="0"/>
              <a:t>, </a:t>
            </a:r>
            <a:r>
              <a:rPr lang="fr-FR" altLang="fr-FR" b="0" err="1"/>
              <a:t>very</a:t>
            </a:r>
            <a:r>
              <a:rPr lang="fr-FR" altLang="fr-FR" b="0"/>
              <a:t> </a:t>
            </a:r>
            <a:r>
              <a:rPr lang="fr-FR" altLang="fr-FR" b="0" err="1"/>
              <a:t>precise</a:t>
            </a:r>
            <a:r>
              <a:rPr lang="fr-FR" altLang="fr-FR" b="0"/>
              <a:t> on short </a:t>
            </a:r>
            <a:r>
              <a:rPr lang="fr-FR" altLang="fr-FR" b="0" err="1"/>
              <a:t>term</a:t>
            </a: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err="1"/>
              <a:t>low-order</a:t>
            </a:r>
            <a:r>
              <a:rPr lang="fr-FR" altLang="fr-FR"/>
              <a:t> (1,2) </a:t>
            </a:r>
            <a:r>
              <a:rPr lang="fr-FR" altLang="fr-FR" err="1"/>
              <a:t>implicit</a:t>
            </a:r>
            <a:endParaRPr lang="fr-FR" altLang="fr-FR"/>
          </a:p>
          <a:p>
            <a:pPr eaLnBrk="1" hangingPunct="1">
              <a:buFont typeface="Symbol" pitchFamily="2" charset="2"/>
              <a:buNone/>
            </a:pPr>
            <a:r>
              <a:rPr lang="fr-FR" altLang="fr-FR" b="0" err="1"/>
              <a:t>Moderately</a:t>
            </a:r>
            <a:r>
              <a:rPr lang="fr-FR" altLang="fr-FR" b="0"/>
              <a:t> </a:t>
            </a:r>
            <a:r>
              <a:rPr lang="fr-FR" altLang="fr-FR" b="0" err="1"/>
              <a:t>fast</a:t>
            </a:r>
            <a:r>
              <a:rPr lang="fr-FR" altLang="fr-FR" b="0"/>
              <a:t>, </a:t>
            </a:r>
            <a:r>
              <a:rPr lang="fr-FR" altLang="fr-FR" b="0" err="1"/>
              <a:t>very</a:t>
            </a:r>
            <a:r>
              <a:rPr lang="fr-FR" altLang="fr-FR" b="0"/>
              <a:t> stable, </a:t>
            </a:r>
            <a:r>
              <a:rPr lang="fr-FR" altLang="fr-FR" b="0" err="1"/>
              <a:t>may</a:t>
            </a:r>
            <a:r>
              <a:rPr lang="fr-FR" altLang="fr-FR" b="0"/>
              <a:t> </a:t>
            </a:r>
            <a:r>
              <a:rPr lang="fr-FR" altLang="fr-FR" b="0" err="1"/>
              <a:t>be</a:t>
            </a:r>
            <a:r>
              <a:rPr lang="fr-FR" altLang="fr-FR" b="0"/>
              <a:t> more </a:t>
            </a:r>
            <a:r>
              <a:rPr lang="fr-FR" altLang="fr-FR" b="0" err="1"/>
              <a:t>accurate</a:t>
            </a:r>
            <a:r>
              <a:rPr lang="fr-FR" altLang="fr-FR" b="0"/>
              <a:t> on long </a:t>
            </a:r>
            <a:r>
              <a:rPr lang="fr-FR" altLang="fr-FR" b="0" err="1"/>
              <a:t>term</a:t>
            </a:r>
            <a:r>
              <a:rPr lang="fr-FR" altLang="fr-FR" b="0"/>
              <a:t>, </a:t>
            </a:r>
            <a:r>
              <a:rPr lang="fr-FR" altLang="fr-FR" b="0" err="1"/>
              <a:t>than</a:t>
            </a:r>
            <a:br>
              <a:rPr lang="fr-FR" altLang="fr-FR" b="0"/>
            </a:br>
            <a:r>
              <a:rPr lang="fr-FR" altLang="fr-FR" b="0"/>
              <a:t>on short </a:t>
            </a:r>
            <a:r>
              <a:rPr lang="fr-FR" altLang="fr-FR" b="0" err="1"/>
              <a:t>term</a:t>
            </a: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/>
              <a:t>high </a:t>
            </a:r>
            <a:r>
              <a:rPr lang="fr-FR" altLang="fr-FR" err="1"/>
              <a:t>order</a:t>
            </a:r>
            <a:r>
              <a:rPr lang="fr-FR" altLang="fr-FR"/>
              <a:t> (3.4 +) Explicit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 b="0"/>
              <a:t>Slow, </a:t>
            </a:r>
            <a:r>
              <a:rPr lang="fr-FR" altLang="fr-FR" b="0" err="1"/>
              <a:t>steady</a:t>
            </a:r>
            <a:r>
              <a:rPr lang="fr-FR" altLang="fr-FR" b="0"/>
              <a:t>, </a:t>
            </a:r>
            <a:r>
              <a:rPr lang="fr-FR" altLang="fr-FR" b="0" err="1"/>
              <a:t>accurate</a:t>
            </a:r>
            <a:r>
              <a:rPr lang="fr-FR" altLang="fr-FR" b="0"/>
              <a:t> </a:t>
            </a:r>
            <a:r>
              <a:rPr lang="fr-FR" altLang="fr-FR" b="0" err="1"/>
              <a:t>enough</a:t>
            </a:r>
            <a:r>
              <a:rPr lang="fr-FR" altLang="fr-FR" b="0"/>
              <a:t> for </a:t>
            </a:r>
            <a:r>
              <a:rPr lang="fr-FR" altLang="fr-FR" b="0" err="1"/>
              <a:t>most</a:t>
            </a:r>
            <a:r>
              <a:rPr lang="fr-FR" altLang="fr-FR" b="0"/>
              <a:t> application (but not </a:t>
            </a:r>
            <a:r>
              <a:rPr lang="fr-FR" altLang="fr-FR" b="0" err="1"/>
              <a:t>always</a:t>
            </a:r>
            <a:r>
              <a:rPr lang="fr-FR" altLang="fr-FR" b="0"/>
              <a:t>…)</a:t>
            </a:r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/>
              <a:t>high </a:t>
            </a:r>
            <a:r>
              <a:rPr lang="fr-FR" altLang="fr-FR" err="1"/>
              <a:t>order</a:t>
            </a:r>
            <a:r>
              <a:rPr lang="fr-FR" altLang="fr-FR"/>
              <a:t> (3,4, +) </a:t>
            </a:r>
            <a:r>
              <a:rPr lang="fr-FR" altLang="fr-FR" err="1"/>
              <a:t>Implicit</a:t>
            </a:r>
            <a:r>
              <a:rPr lang="fr-FR" altLang="fr-FR"/>
              <a:t> </a:t>
            </a:r>
          </a:p>
          <a:p>
            <a:pPr eaLnBrk="1" hangingPunct="1">
              <a:buFont typeface="Symbol" pitchFamily="2" charset="2"/>
              <a:buNone/>
            </a:pPr>
            <a:r>
              <a:rPr lang="fr-FR" altLang="fr-FR" b="0" err="1"/>
              <a:t>Very</a:t>
            </a:r>
            <a:r>
              <a:rPr lang="fr-FR" altLang="fr-FR" b="0"/>
              <a:t> slow, </a:t>
            </a:r>
            <a:r>
              <a:rPr lang="fr-FR" altLang="fr-FR" b="0" err="1"/>
              <a:t>very</a:t>
            </a:r>
            <a:r>
              <a:rPr lang="fr-FR" altLang="fr-FR" b="0"/>
              <a:t> stable, </a:t>
            </a:r>
            <a:r>
              <a:rPr lang="fr-FR" altLang="fr-FR" b="0" err="1"/>
              <a:t>very</a:t>
            </a:r>
            <a:r>
              <a:rPr lang="fr-FR" altLang="fr-FR" b="0"/>
              <a:t> </a:t>
            </a:r>
            <a:r>
              <a:rPr lang="fr-FR" altLang="fr-FR" b="0" err="1"/>
              <a:t>accurate</a:t>
            </a:r>
            <a:r>
              <a:rPr lang="fr-FR" altLang="fr-FR" b="0"/>
              <a:t> BUT ... </a:t>
            </a:r>
            <a:r>
              <a:rPr lang="fr-FR" altLang="fr-FR" b="0" err="1"/>
              <a:t>almost</a:t>
            </a:r>
            <a:r>
              <a:rPr lang="fr-FR" altLang="fr-FR" b="0"/>
              <a:t> </a:t>
            </a:r>
            <a:r>
              <a:rPr lang="fr-FR" altLang="fr-FR" b="0" err="1"/>
              <a:t>never</a:t>
            </a:r>
            <a:r>
              <a:rPr lang="fr-FR" altLang="fr-FR" b="0"/>
              <a:t> </a:t>
            </a:r>
            <a:r>
              <a:rPr lang="fr-FR" altLang="fr-FR" b="0" err="1"/>
              <a:t>used</a:t>
            </a:r>
            <a:r>
              <a:rPr lang="fr-FR" altLang="fr-FR" b="0"/>
              <a:t>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ce réservé du numéro de diapositive 5">
            <a:extLst>
              <a:ext uri="{FF2B5EF4-FFF2-40B4-BE49-F238E27FC236}">
                <a16:creationId xmlns:a16="http://schemas.microsoft.com/office/drawing/2014/main" id="{C76A8E1A-360E-7A4E-BE8E-2094E621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70</a:t>
            </a:r>
          </a:p>
        </p:txBody>
      </p:sp>
      <p:sp>
        <p:nvSpPr>
          <p:cNvPr id="72707" name="Text Box 2">
            <a:extLst>
              <a:ext uri="{FF2B5EF4-FFF2-40B4-BE49-F238E27FC236}">
                <a16:creationId xmlns:a16="http://schemas.microsoft.com/office/drawing/2014/main" id="{A5FFA73B-7B70-2744-99FE-8F34D00D8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639763"/>
            <a:ext cx="78492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3200" err="1">
                <a:solidFill>
                  <a:schemeClr val="accent2"/>
                </a:solidFill>
              </a:rPr>
              <a:t>What</a:t>
            </a:r>
            <a:r>
              <a:rPr lang="fr-FR" altLang="fr-FR" sz="3200">
                <a:solidFill>
                  <a:schemeClr val="accent2"/>
                </a:solidFill>
              </a:rPr>
              <a:t> time </a:t>
            </a:r>
            <a:r>
              <a:rPr lang="fr-FR" altLang="fr-FR" sz="3200" err="1">
                <a:solidFill>
                  <a:schemeClr val="accent2"/>
                </a:solidFill>
              </a:rPr>
              <a:t>step</a:t>
            </a:r>
            <a:r>
              <a:rPr lang="fr-FR" altLang="fr-FR" sz="3200">
                <a:solidFill>
                  <a:schemeClr val="accent2"/>
                </a:solidFill>
              </a:rPr>
              <a:t>  to </a:t>
            </a:r>
            <a:r>
              <a:rPr lang="fr-FR" altLang="fr-FR" sz="3200" err="1">
                <a:solidFill>
                  <a:schemeClr val="accent2"/>
                </a:solidFill>
              </a:rPr>
              <a:t>choose</a:t>
            </a:r>
            <a:r>
              <a:rPr lang="fr-FR" altLang="fr-FR" sz="3200">
                <a:solidFill>
                  <a:schemeClr val="accent2"/>
                </a:solidFill>
              </a:rPr>
              <a:t>?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/>
              <a:t>General </a:t>
            </a:r>
            <a:r>
              <a:rPr lang="fr-FR" altLang="fr-FR" err="1"/>
              <a:t>rule</a:t>
            </a:r>
            <a:r>
              <a:rPr lang="fr-FR" altLang="fr-FR"/>
              <a:t>: </a:t>
            </a:r>
            <a:r>
              <a:rPr lang="fr-FR" altLang="fr-FR" err="1"/>
              <a:t>dt</a:t>
            </a:r>
            <a:r>
              <a:rPr lang="fr-FR" altLang="fr-FR"/>
              <a:t> &lt;&lt; all </a:t>
            </a:r>
            <a:r>
              <a:rPr lang="fr-FR" altLang="fr-FR" err="1"/>
              <a:t>dynamical</a:t>
            </a:r>
            <a:r>
              <a:rPr lang="fr-FR" altLang="fr-FR"/>
              <a:t> </a:t>
            </a:r>
            <a:r>
              <a:rPr lang="fr-FR" altLang="fr-FR" err="1"/>
              <a:t>timescales</a:t>
            </a:r>
            <a:r>
              <a:rPr lang="fr-FR" altLang="fr-FR"/>
              <a:t> of the system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/>
              <a:t>It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necessary</a:t>
            </a:r>
            <a:r>
              <a:rPr lang="fr-FR" altLang="fr-FR" b="0"/>
              <a:t> to </a:t>
            </a:r>
            <a:r>
              <a:rPr lang="fr-FR" altLang="fr-FR" err="1">
                <a:solidFill>
                  <a:srgbClr val="FF0000"/>
                </a:solidFill>
              </a:rPr>
              <a:t>always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b="0" err="1"/>
              <a:t>thoroughly</a:t>
            </a:r>
            <a:r>
              <a:rPr lang="fr-FR" altLang="fr-FR" b="0"/>
              <a:t> test the time </a:t>
            </a:r>
            <a:r>
              <a:rPr lang="fr-FR" altLang="fr-FR" b="0" err="1"/>
              <a:t>step</a:t>
            </a:r>
            <a:r>
              <a:rPr lang="fr-FR" altLang="fr-FR" b="0"/>
              <a:t> !</a:t>
            </a:r>
            <a:br>
              <a:rPr lang="fr-FR" altLang="fr-FR" b="0"/>
            </a:br>
            <a:r>
              <a:rPr lang="fr-FR" altLang="fr-FR" b="0"/>
              <a:t> by </a:t>
            </a:r>
            <a:r>
              <a:rPr lang="fr-FR" altLang="fr-FR" b="0" err="1"/>
              <a:t>controlling</a:t>
            </a:r>
            <a:r>
              <a:rPr lang="fr-FR" altLang="fr-FR" b="0"/>
              <a:t> certain </a:t>
            </a:r>
            <a:r>
              <a:rPr lang="fr-FR" altLang="fr-FR" b="0" err="1"/>
              <a:t>parameters</a:t>
            </a:r>
            <a:r>
              <a:rPr lang="fr-FR" altLang="fr-FR" b="0"/>
              <a:t>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(</a:t>
            </a:r>
            <a:r>
              <a:rPr lang="fr-FR" altLang="fr-FR" b="0" err="1"/>
              <a:t>Typical</a:t>
            </a:r>
            <a:r>
              <a:rPr lang="fr-FR" altLang="fr-FR" b="0"/>
              <a:t> </a:t>
            </a:r>
            <a:r>
              <a:rPr lang="fr-FR" altLang="fr-FR" b="0" err="1"/>
              <a:t>example</a:t>
            </a:r>
            <a:r>
              <a:rPr lang="fr-FR" altLang="fr-FR" b="0"/>
              <a:t>: use </a:t>
            </a:r>
            <a:r>
              <a:rPr lang="fr-FR" altLang="fr-FR" b="0" err="1"/>
              <a:t>energy</a:t>
            </a:r>
            <a:r>
              <a:rPr lang="fr-FR" altLang="fr-FR" b="0"/>
              <a:t>, </a:t>
            </a:r>
            <a:r>
              <a:rPr lang="fr-FR" altLang="fr-FR" b="0" err="1"/>
              <a:t>angular</a:t>
            </a:r>
            <a:r>
              <a:rPr lang="fr-FR" altLang="fr-FR" b="0"/>
              <a:t> </a:t>
            </a:r>
            <a:r>
              <a:rPr lang="fr-FR" altLang="fr-FR" b="0" err="1"/>
              <a:t>momentum</a:t>
            </a:r>
            <a:r>
              <a:rPr lang="fr-FR" altLang="fr-FR" b="0"/>
              <a:t>, </a:t>
            </a:r>
            <a:r>
              <a:rPr lang="fr-FR" altLang="fr-FR" b="0" err="1"/>
              <a:t>any</a:t>
            </a:r>
            <a:r>
              <a:rPr lang="fr-FR" altLang="fr-FR" b="0"/>
              <a:t> </a:t>
            </a:r>
            <a:r>
              <a:rPr lang="fr-FR" altLang="fr-FR" b="0" err="1"/>
              <a:t>quantity</a:t>
            </a:r>
            <a:r>
              <a:rPr lang="fr-FR" altLang="fr-FR" b="0"/>
              <a:t> </a:t>
            </a:r>
            <a:r>
              <a:rPr lang="fr-FR" altLang="fr-FR" b="0" err="1"/>
              <a:t>that</a:t>
            </a:r>
            <a:r>
              <a:rPr lang="fr-FR" altLang="fr-FR" b="0"/>
              <a:t> </a:t>
            </a:r>
            <a:r>
              <a:rPr lang="fr-FR" altLang="fr-FR" b="0" err="1"/>
              <a:t>should</a:t>
            </a:r>
            <a:br>
              <a:rPr lang="fr-FR" altLang="fr-FR" b="0"/>
            </a:br>
            <a:r>
              <a:rPr lang="fr-FR" altLang="fr-FR" b="0" err="1"/>
              <a:t>be</a:t>
            </a:r>
            <a:r>
              <a:rPr lang="fr-FR" altLang="fr-FR" b="0"/>
              <a:t> </a:t>
            </a:r>
            <a:r>
              <a:rPr lang="fr-FR" altLang="fr-FR" b="0" err="1"/>
              <a:t>preserved</a:t>
            </a:r>
            <a:r>
              <a:rPr lang="fr-FR" altLang="fr-FR" b="0"/>
              <a:t>, </a:t>
            </a:r>
            <a:r>
              <a:rPr lang="fr-FR" altLang="fr-FR" b="0" err="1"/>
              <a:t>like</a:t>
            </a:r>
            <a:r>
              <a:rPr lang="fr-FR" altLang="fr-FR" b="0"/>
              <a:t> </a:t>
            </a:r>
            <a:r>
              <a:rPr lang="fr-FR" altLang="fr-FR" b="0" err="1"/>
              <a:t>integrals</a:t>
            </a:r>
            <a:r>
              <a:rPr lang="fr-FR" altLang="fr-FR" b="0"/>
              <a:t> of motions)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648330-1212-064B-B497-2DC18499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265B-ACDB-164F-A5A6-0595C1150FC0}" type="slidenum">
              <a:rPr lang="fr-FR" altLang="fr-FR" smtClean="0"/>
              <a:pPr/>
              <a:t>8</a:t>
            </a:fld>
            <a:endParaRPr lang="fr-FR" altLang="fr-FR"/>
          </a:p>
        </p:txBody>
      </p:sp>
      <p:pic>
        <p:nvPicPr>
          <p:cNvPr id="191490" name="Picture 2" descr="What are waves?: 3.1 Transverse waves - OpenLearn - Open University -  S111_P3">
            <a:extLst>
              <a:ext uri="{FF2B5EF4-FFF2-40B4-BE49-F238E27FC236}">
                <a16:creationId xmlns:a16="http://schemas.microsoft.com/office/drawing/2014/main" id="{20770D5B-4344-484E-857A-48B9B6EE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27168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26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Espace réservé du numéro de diapositive 4">
            <a:extLst>
              <a:ext uri="{FF2B5EF4-FFF2-40B4-BE49-F238E27FC236}">
                <a16:creationId xmlns:a16="http://schemas.microsoft.com/office/drawing/2014/main" id="{0A67ACC6-6B53-EF48-A052-6E08367B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71</a:t>
            </a:r>
          </a:p>
        </p:txBody>
      </p:sp>
      <p:sp>
        <p:nvSpPr>
          <p:cNvPr id="73731" name="Text Box 2">
            <a:extLst>
              <a:ext uri="{FF2B5EF4-FFF2-40B4-BE49-F238E27FC236}">
                <a16:creationId xmlns:a16="http://schemas.microsoft.com/office/drawing/2014/main" id="{F57207B4-FE69-C64F-8744-9EA12002F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423863"/>
            <a:ext cx="65710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 err="1"/>
              <a:t>example</a:t>
            </a:r>
            <a:r>
              <a:rPr lang="fr-FR" altLang="fr-FR" b="0"/>
              <a:t>: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For the </a:t>
            </a:r>
            <a:r>
              <a:rPr lang="fr-FR" altLang="fr-FR" b="0" err="1"/>
              <a:t>spring</a:t>
            </a:r>
            <a:r>
              <a:rPr lang="fr-FR" altLang="fr-FR" b="0"/>
              <a:t>, the </a:t>
            </a:r>
            <a:r>
              <a:rPr lang="fr-FR" altLang="fr-FR" b="0" err="1"/>
              <a:t>characteristic</a:t>
            </a:r>
            <a:r>
              <a:rPr lang="fr-FR" altLang="fr-FR" b="0"/>
              <a:t> time  </a:t>
            </a:r>
            <a:r>
              <a:rPr lang="fr-FR" altLang="fr-FR" b="0" err="1"/>
              <a:t>is</a:t>
            </a:r>
            <a:r>
              <a:rPr lang="fr-FR" altLang="fr-FR" b="0"/>
              <a:t> the oscillation </a:t>
            </a:r>
            <a:r>
              <a:rPr lang="fr-FR" altLang="fr-FR" b="0" err="1"/>
              <a:t>period</a:t>
            </a:r>
            <a:r>
              <a:rPr lang="fr-FR" altLang="fr-FR" b="0"/>
              <a:t>, </a:t>
            </a:r>
          </a:p>
        </p:txBody>
      </p:sp>
      <p:graphicFrame>
        <p:nvGraphicFramePr>
          <p:cNvPr id="73732" name="Object 3">
            <a:extLst>
              <a:ext uri="{FF2B5EF4-FFF2-40B4-BE49-F238E27FC236}">
                <a16:creationId xmlns:a16="http://schemas.microsoft.com/office/drawing/2014/main" id="{E0C1F9C2-31B9-9D42-BFEE-6A1274B112B8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908175" y="1557338"/>
          <a:ext cx="39116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66600" imgH="10236200" progId="Equation.3">
                  <p:embed/>
                </p:oleObj>
              </mc:Choice>
              <mc:Fallback>
                <p:oleObj name="Equation" r:id="rId2" imgW="24866600" imgH="10236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557338"/>
                        <a:ext cx="3911600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Text Box 5">
            <a:extLst>
              <a:ext uri="{FF2B5EF4-FFF2-40B4-BE49-F238E27FC236}">
                <a16:creationId xmlns:a16="http://schemas.microsoft.com/office/drawing/2014/main" id="{C0082301-8260-C741-B48E-4464F2B3B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3881438"/>
            <a:ext cx="52867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So </a:t>
            </a:r>
            <a:r>
              <a:rPr lang="fr-FR" altLang="fr-FR" b="0" err="1"/>
              <a:t>we</a:t>
            </a:r>
            <a:r>
              <a:rPr lang="fr-FR" altLang="fr-FR" b="0"/>
              <a:t> </a:t>
            </a:r>
            <a:r>
              <a:rPr lang="fr-FR" altLang="fr-FR" b="0" err="1"/>
              <a:t>should</a:t>
            </a:r>
            <a:r>
              <a:rPr lang="fr-FR" altLang="fr-FR" b="0"/>
              <a:t>  </a:t>
            </a:r>
            <a:r>
              <a:rPr lang="fr-FR" altLang="fr-FR" b="0" err="1"/>
              <a:t>take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&lt;&lt; </a:t>
            </a:r>
            <a:r>
              <a:rPr lang="fr-FR" altLang="fr-FR" b="0" err="1"/>
              <a:t>T</a:t>
            </a:r>
            <a:r>
              <a:rPr lang="fr-FR" altLang="fr-FR" b="0"/>
              <a:t>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In </a:t>
            </a:r>
            <a:r>
              <a:rPr lang="fr-FR" altLang="fr-FR" b="0" err="1"/>
              <a:t>our</a:t>
            </a:r>
            <a:r>
              <a:rPr lang="fr-FR" altLang="fr-FR" b="0"/>
              <a:t> </a:t>
            </a:r>
            <a:r>
              <a:rPr lang="fr-FR" altLang="fr-FR" b="0" err="1"/>
              <a:t>example</a:t>
            </a:r>
            <a:r>
              <a:rPr lang="fr-FR" altLang="fr-FR" b="0"/>
              <a:t>: m = 1, k = 1 =&gt; </a:t>
            </a:r>
            <a:r>
              <a:rPr lang="fr-FR" altLang="fr-FR" b="0" err="1"/>
              <a:t>T</a:t>
            </a:r>
            <a:r>
              <a:rPr lang="fr-FR" altLang="fr-FR" b="0"/>
              <a:t> = 6.28 seconds.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With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= 0.01 s OK</a:t>
            </a:r>
          </a:p>
          <a:p>
            <a:pPr eaLnBrk="1" hangingPunct="1"/>
            <a:r>
              <a:rPr lang="fr-FR" altLang="fr-FR" b="0" err="1"/>
              <a:t>With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= 0.5s PB !! (</a:t>
            </a:r>
            <a:r>
              <a:rPr lang="fr-FR" altLang="fr-FR" b="0" err="1"/>
              <a:t>See</a:t>
            </a:r>
            <a:r>
              <a:rPr lang="fr-FR" altLang="fr-FR" b="0"/>
              <a:t> </a:t>
            </a:r>
            <a:r>
              <a:rPr lang="fr-FR" altLang="fr-FR" b="0" err="1"/>
              <a:t>above</a:t>
            </a:r>
            <a:r>
              <a:rPr lang="fr-FR" altLang="fr-FR" b="0"/>
              <a:t> figures)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u numéro de diapositive 5">
            <a:extLst>
              <a:ext uri="{FF2B5EF4-FFF2-40B4-BE49-F238E27FC236}">
                <a16:creationId xmlns:a16="http://schemas.microsoft.com/office/drawing/2014/main" id="{9AFAECF3-5314-7341-B779-D8705F04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72</a:t>
            </a:r>
          </a:p>
        </p:txBody>
      </p:sp>
      <p:sp>
        <p:nvSpPr>
          <p:cNvPr id="74755" name="Text Box 4">
            <a:extLst>
              <a:ext uri="{FF2B5EF4-FFF2-40B4-BE49-F238E27FC236}">
                <a16:creationId xmlns:a16="http://schemas.microsoft.com/office/drawing/2014/main" id="{481E53EC-BC4F-394D-AF91-5ECCA252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1423"/>
            <a:ext cx="7939033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>
                <a:solidFill>
                  <a:schemeClr val="accent2"/>
                </a:solidFill>
              </a:rPr>
              <a:t>What</a:t>
            </a:r>
            <a:r>
              <a:rPr lang="fr-FR" altLang="fr-FR">
                <a:solidFill>
                  <a:schemeClr val="accent2"/>
                </a:solidFill>
              </a:rPr>
              <a:t> to do </a:t>
            </a:r>
            <a:r>
              <a:rPr lang="fr-FR" altLang="fr-FR" err="1">
                <a:solidFill>
                  <a:schemeClr val="accent2"/>
                </a:solidFill>
              </a:rPr>
              <a:t>when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there</a:t>
            </a:r>
            <a:r>
              <a:rPr lang="fr-FR" altLang="fr-FR">
                <a:solidFill>
                  <a:schemeClr val="accent2"/>
                </a:solidFill>
              </a:rPr>
              <a:t> are </a:t>
            </a:r>
            <a:r>
              <a:rPr lang="fr-FR" altLang="fr-FR" err="1">
                <a:solidFill>
                  <a:schemeClr val="accent2"/>
                </a:solidFill>
              </a:rPr>
              <a:t>many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different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timescales</a:t>
            </a:r>
            <a:r>
              <a:rPr lang="fr-FR" altLang="fr-FR">
                <a:solidFill>
                  <a:schemeClr val="accent2"/>
                </a:solidFill>
              </a:rPr>
              <a:t> in a </a:t>
            </a:r>
            <a:r>
              <a:rPr lang="fr-FR" altLang="fr-FR" err="1">
                <a:solidFill>
                  <a:schemeClr val="accent2"/>
                </a:solidFill>
              </a:rPr>
              <a:t>problem</a:t>
            </a:r>
            <a:r>
              <a:rPr lang="fr-FR" altLang="fr-FR">
                <a:solidFill>
                  <a:schemeClr val="accent2"/>
                </a:solidFill>
              </a:rPr>
              <a:t>?</a:t>
            </a: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« STIFF </a:t>
            </a:r>
            <a:r>
              <a:rPr lang="fr-FR" altLang="fr-FR" err="1">
                <a:solidFill>
                  <a:schemeClr val="accent2"/>
                </a:solidFill>
              </a:rPr>
              <a:t>problems</a:t>
            </a:r>
            <a:r>
              <a:rPr lang="fr-FR" altLang="fr-FR">
                <a:solidFill>
                  <a:schemeClr val="accent2"/>
                </a:solidFill>
              </a:rPr>
              <a:t> »</a:t>
            </a:r>
          </a:p>
          <a:p>
            <a:pPr eaLnBrk="1" hangingPunct="1"/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=&gt; </a:t>
            </a:r>
            <a:r>
              <a:rPr lang="fr-FR" altLang="fr-FR" err="1">
                <a:solidFill>
                  <a:schemeClr val="accent2"/>
                </a:solidFill>
              </a:rPr>
              <a:t>We</a:t>
            </a:r>
            <a:r>
              <a:rPr lang="fr-FR" altLang="fr-FR">
                <a:solidFill>
                  <a:schemeClr val="accent2"/>
                </a:solidFill>
              </a:rPr>
              <a:t> are </a:t>
            </a:r>
            <a:r>
              <a:rPr lang="fr-FR" altLang="fr-FR" err="1">
                <a:solidFill>
                  <a:schemeClr val="accent2"/>
                </a:solidFill>
              </a:rPr>
              <a:t>constrained</a:t>
            </a:r>
            <a:r>
              <a:rPr lang="fr-FR" altLang="fr-FR">
                <a:solidFill>
                  <a:schemeClr val="accent2"/>
                </a:solidFill>
              </a:rPr>
              <a:t> by the </a:t>
            </a:r>
            <a:r>
              <a:rPr lang="fr-FR" altLang="fr-FR" err="1">
                <a:solidFill>
                  <a:schemeClr val="accent2"/>
                </a:solidFill>
              </a:rPr>
              <a:t>smallest</a:t>
            </a:r>
            <a:r>
              <a:rPr lang="fr-FR" altLang="fr-FR">
                <a:solidFill>
                  <a:schemeClr val="accent2"/>
                </a:solidFill>
              </a:rPr>
              <a:t> time-</a:t>
            </a:r>
            <a:r>
              <a:rPr lang="fr-FR" altLang="fr-FR" err="1">
                <a:solidFill>
                  <a:schemeClr val="accent2"/>
                </a:solidFill>
              </a:rPr>
              <a:t>scale</a:t>
            </a:r>
            <a:r>
              <a:rPr lang="fr-FR" altLang="fr-FR"/>
              <a:t>....</a:t>
            </a:r>
            <a:endParaRPr lang="fr-FR" altLang="fr-FR">
              <a:solidFill>
                <a:schemeClr val="accent2"/>
              </a:solidFill>
            </a:endParaRP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err="1"/>
              <a:t>Example</a:t>
            </a:r>
            <a:r>
              <a:rPr lang="fr-FR" altLang="fr-FR"/>
              <a:t>: The Solar System: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/>
              <a:t>Orbital </a:t>
            </a:r>
            <a:r>
              <a:rPr lang="fr-FR" altLang="fr-FR" b="0" err="1"/>
              <a:t>Period</a:t>
            </a:r>
            <a:r>
              <a:rPr lang="fr-FR" altLang="fr-FR" b="0"/>
              <a:t> </a:t>
            </a:r>
          </a:p>
          <a:p>
            <a:pPr eaLnBrk="1" hangingPunct="1"/>
            <a:r>
              <a:rPr lang="fr-FR" altLang="fr-FR" b="0"/>
              <a:t>Mercury: 88 </a:t>
            </a:r>
            <a:r>
              <a:rPr lang="fr-FR" altLang="fr-FR" b="0" err="1"/>
              <a:t>days</a:t>
            </a:r>
            <a:endParaRPr lang="fr-FR" altLang="fr-FR" b="0"/>
          </a:p>
          <a:p>
            <a:pPr eaLnBrk="1" hangingPunct="1"/>
            <a:r>
              <a:rPr lang="fr-FR" altLang="fr-FR" b="0" err="1"/>
              <a:t>Earth</a:t>
            </a:r>
            <a:r>
              <a:rPr lang="fr-FR" altLang="fr-FR" b="0"/>
              <a:t>: 1 </a:t>
            </a:r>
            <a:r>
              <a:rPr lang="fr-FR" altLang="fr-FR" b="0" err="1"/>
              <a:t>year</a:t>
            </a:r>
            <a:endParaRPr lang="fr-FR" altLang="fr-FR" b="0"/>
          </a:p>
          <a:p>
            <a:pPr eaLnBrk="1" hangingPunct="1"/>
            <a:r>
              <a:rPr lang="fr-FR" altLang="fr-FR" b="0"/>
              <a:t>Jupiter: 12 </a:t>
            </a:r>
            <a:r>
              <a:rPr lang="fr-FR" altLang="fr-FR" b="0" err="1"/>
              <a:t>years</a:t>
            </a:r>
            <a:endParaRPr lang="fr-FR" altLang="fr-FR" b="0"/>
          </a:p>
          <a:p>
            <a:pPr eaLnBrk="1" hangingPunct="1"/>
            <a:r>
              <a:rPr lang="fr-FR" altLang="fr-FR" b="0"/>
              <a:t>Pluto: 248 </a:t>
            </a:r>
            <a:r>
              <a:rPr lang="fr-FR" altLang="fr-FR" b="0" err="1"/>
              <a:t>years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ALL the </a:t>
            </a:r>
            <a:r>
              <a:rPr lang="fr-FR" altLang="fr-FR" b="0" err="1"/>
              <a:t>planets</a:t>
            </a:r>
            <a:r>
              <a:rPr lang="fr-FR" altLang="fr-FR" b="0"/>
              <a:t> </a:t>
            </a:r>
            <a:r>
              <a:rPr lang="fr-FR" altLang="fr-FR" b="0" err="1"/>
              <a:t>interact</a:t>
            </a:r>
            <a:r>
              <a:rPr lang="fr-FR" altLang="fr-FR" b="0"/>
              <a:t> (</a:t>
            </a:r>
            <a:r>
              <a:rPr lang="fr-FR" altLang="fr-FR" b="0" err="1"/>
              <a:t>coupling</a:t>
            </a:r>
            <a:r>
              <a:rPr lang="fr-FR" altLang="fr-FR" b="0"/>
              <a:t>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In </a:t>
            </a:r>
            <a:r>
              <a:rPr lang="fr-FR" altLang="fr-FR" b="0" err="1"/>
              <a:t>this</a:t>
            </a:r>
            <a:r>
              <a:rPr lang="fr-FR" altLang="fr-FR" b="0"/>
              <a:t> system, </a:t>
            </a:r>
            <a:r>
              <a:rPr lang="fr-FR" altLang="fr-FR" b="0" err="1"/>
              <a:t>it</a:t>
            </a:r>
            <a:r>
              <a:rPr lang="fr-FR" altLang="fr-FR" b="0"/>
              <a:t> has a factor of 1000 </a:t>
            </a:r>
            <a:r>
              <a:rPr lang="fr-FR" altLang="fr-FR" b="0" err="1"/>
              <a:t>between</a:t>
            </a:r>
            <a:r>
              <a:rPr lang="fr-FR" altLang="fr-FR" b="0"/>
              <a:t> the </a:t>
            </a:r>
            <a:r>
              <a:rPr lang="fr-FR" altLang="fr-FR" b="0" err="1"/>
              <a:t>shortest</a:t>
            </a:r>
            <a:r>
              <a:rPr lang="fr-FR" altLang="fr-FR" b="0"/>
              <a:t> time </a:t>
            </a:r>
            <a:r>
              <a:rPr lang="fr-FR" altLang="fr-FR" b="0" err="1"/>
              <a:t>dynamic</a:t>
            </a:r>
            <a:br>
              <a:rPr lang="fr-FR" altLang="fr-FR" b="0"/>
            </a:br>
            <a:r>
              <a:rPr lang="fr-FR" altLang="fr-FR" b="0"/>
              <a:t>and the </a:t>
            </a:r>
            <a:r>
              <a:rPr lang="fr-FR" altLang="fr-FR" b="0" err="1"/>
              <a:t>longest</a:t>
            </a:r>
            <a:r>
              <a:rPr lang="fr-FR" altLang="fr-FR" b="0"/>
              <a:t> ...</a:t>
            </a:r>
          </a:p>
          <a:p>
            <a:pPr eaLnBrk="1" hangingPunct="1"/>
            <a:br>
              <a:rPr lang="fr-FR" altLang="fr-FR" b="0"/>
            </a:br>
            <a:r>
              <a:rPr lang="fr-FR" altLang="fr-FR" b="0" err="1"/>
              <a:t>What</a:t>
            </a:r>
            <a:r>
              <a:rPr lang="fr-FR" altLang="fr-FR" b="0"/>
              <a:t> to </a:t>
            </a:r>
            <a:r>
              <a:rPr lang="fr-FR" altLang="fr-FR" b="0" err="1"/>
              <a:t>choose</a:t>
            </a:r>
            <a:r>
              <a:rPr lang="fr-FR" altLang="fr-FR" b="0"/>
              <a:t> for </a:t>
            </a:r>
            <a:r>
              <a:rPr lang="fr-FR" altLang="fr-FR" b="0" err="1"/>
              <a:t>dt</a:t>
            </a:r>
            <a:r>
              <a:rPr lang="fr-FR" altLang="fr-FR" b="0"/>
              <a:t> ??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We</a:t>
            </a:r>
            <a:r>
              <a:rPr lang="fr-FR" altLang="fr-FR" b="0"/>
              <a:t> have no </a:t>
            </a:r>
            <a:r>
              <a:rPr lang="fr-FR" altLang="fr-FR" b="0" err="1"/>
              <a:t>choice</a:t>
            </a:r>
            <a:r>
              <a:rPr lang="fr-FR" altLang="fr-FR" b="0"/>
              <a:t>: </a:t>
            </a:r>
            <a:r>
              <a:rPr lang="fr-FR" altLang="fr-FR" b="0" err="1"/>
              <a:t>dt</a:t>
            </a:r>
            <a:r>
              <a:rPr lang="fr-FR" altLang="fr-FR" b="0"/>
              <a:t> &lt;&lt; 88 </a:t>
            </a:r>
            <a:r>
              <a:rPr lang="fr-FR" altLang="fr-FR" b="0" err="1"/>
              <a:t>weeks</a:t>
            </a:r>
            <a:r>
              <a:rPr lang="fr-FR" altLang="fr-FR" b="0"/>
              <a:t> ...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Conclusion</a:t>
            </a:r>
            <a:r>
              <a:rPr lang="fr-FR" altLang="fr-FR" b="0"/>
              <a:t> The </a:t>
            </a:r>
            <a:r>
              <a:rPr lang="fr-FR" altLang="fr-FR" b="0" err="1"/>
              <a:t>majority</a:t>
            </a:r>
            <a:r>
              <a:rPr lang="fr-FR" altLang="fr-FR" b="0"/>
              <a:t> of </a:t>
            </a:r>
            <a:r>
              <a:rPr lang="fr-FR" altLang="fr-FR" b="0" err="1"/>
              <a:t>computing</a:t>
            </a:r>
            <a:r>
              <a:rPr lang="fr-FR" altLang="fr-FR" b="0"/>
              <a:t> time </a:t>
            </a:r>
            <a:r>
              <a:rPr lang="fr-FR" altLang="fr-FR" b="0" err="1"/>
              <a:t>just</a:t>
            </a:r>
            <a:r>
              <a:rPr lang="fr-FR" altLang="fr-FR" b="0"/>
              <a:t> serves to </a:t>
            </a:r>
            <a:r>
              <a:rPr lang="fr-FR" altLang="fr-FR" b="0" err="1"/>
              <a:t>integrate</a:t>
            </a:r>
            <a:r>
              <a:rPr lang="fr-FR" altLang="fr-FR" b="0"/>
              <a:t> Mercury</a:t>
            </a:r>
          </a:p>
        </p:txBody>
      </p:sp>
      <p:pic>
        <p:nvPicPr>
          <p:cNvPr id="74756" name="Picture 6" descr="solar_system">
            <a:extLst>
              <a:ext uri="{FF2B5EF4-FFF2-40B4-BE49-F238E27FC236}">
                <a16:creationId xmlns:a16="http://schemas.microsoft.com/office/drawing/2014/main" id="{B5471590-2A03-F649-8724-EA97BAE91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268413"/>
            <a:ext cx="3889375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u numéro de diapositive 5">
            <a:extLst>
              <a:ext uri="{FF2B5EF4-FFF2-40B4-BE49-F238E27FC236}">
                <a16:creationId xmlns:a16="http://schemas.microsoft.com/office/drawing/2014/main" id="{F532019D-EAB7-0E43-B6A7-E16F4B5A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73</a:t>
            </a:r>
          </a:p>
        </p:txBody>
      </p:sp>
      <p:sp>
        <p:nvSpPr>
          <p:cNvPr id="75779" name="Text Box 4">
            <a:extLst>
              <a:ext uri="{FF2B5EF4-FFF2-40B4-BE49-F238E27FC236}">
                <a16:creationId xmlns:a16="http://schemas.microsoft.com/office/drawing/2014/main" id="{7A3655AB-D34B-B34A-A1A2-46760C3BC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712788"/>
            <a:ext cx="650274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 </a:t>
            </a:r>
            <a:r>
              <a:rPr lang="fr-FR" altLang="fr-FR" err="1"/>
              <a:t>bad</a:t>
            </a:r>
            <a:r>
              <a:rPr lang="fr-FR" altLang="fr-FR"/>
              <a:t> </a:t>
            </a:r>
            <a:r>
              <a:rPr lang="fr-FR" altLang="fr-FR" err="1"/>
              <a:t>idea</a:t>
            </a:r>
            <a:r>
              <a:rPr lang="fr-FR" altLang="fr-FR"/>
              <a:t> :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b="0" err="1"/>
              <a:t>Integrate</a:t>
            </a:r>
            <a:r>
              <a:rPr lang="fr-FR" altLang="fr-FR" b="0"/>
              <a:t> </a:t>
            </a:r>
            <a:r>
              <a:rPr lang="fr-FR" altLang="fr-FR" b="0" err="1"/>
              <a:t>planet</a:t>
            </a:r>
            <a:r>
              <a:rPr lang="fr-FR" altLang="fr-FR" b="0"/>
              <a:t> motion </a:t>
            </a:r>
            <a:r>
              <a:rPr lang="fr-FR" altLang="fr-FR" b="0" err="1"/>
              <a:t>with</a:t>
            </a:r>
            <a:r>
              <a:rPr lang="fr-FR" altLang="fr-FR" b="0"/>
              <a:t> </a:t>
            </a:r>
            <a:r>
              <a:rPr lang="fr-FR" altLang="fr-FR" b="0" err="1"/>
              <a:t>different</a:t>
            </a:r>
            <a:r>
              <a:rPr lang="fr-FR" altLang="fr-FR" b="0"/>
              <a:t> time </a:t>
            </a:r>
            <a:r>
              <a:rPr lang="fr-FR" altLang="fr-FR" b="0" err="1"/>
              <a:t>step</a:t>
            </a:r>
            <a:r>
              <a:rPr lang="fr-FR" altLang="fr-FR" b="0"/>
              <a:t> for </a:t>
            </a:r>
            <a:r>
              <a:rPr lang="fr-FR" altLang="fr-FR" b="0" err="1"/>
              <a:t>each</a:t>
            </a:r>
            <a:r>
              <a:rPr lang="fr-FR" altLang="fr-FR" b="0"/>
              <a:t> </a:t>
            </a:r>
            <a:r>
              <a:rPr lang="fr-FR" altLang="fr-FR" b="0" err="1"/>
              <a:t>planet</a:t>
            </a:r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 b="0"/>
              <a:t>The </a:t>
            </a:r>
            <a:r>
              <a:rPr lang="fr-FR" altLang="fr-FR" b="0" err="1"/>
              <a:t>result</a:t>
            </a:r>
            <a:r>
              <a:rPr lang="fr-FR" altLang="fr-FR" b="0"/>
              <a:t> </a:t>
            </a:r>
            <a:r>
              <a:rPr lang="fr-FR" altLang="fr-FR" b="0" err="1"/>
              <a:t>will</a:t>
            </a:r>
            <a:r>
              <a:rPr lang="fr-FR" altLang="fr-FR" b="0"/>
              <a:t> </a:t>
            </a:r>
            <a:r>
              <a:rPr lang="fr-FR" altLang="fr-FR" b="0" err="1"/>
              <a:t>invariably</a:t>
            </a:r>
            <a:r>
              <a:rPr lang="fr-FR" altLang="fr-FR" b="0"/>
              <a:t> false </a:t>
            </a:r>
            <a:r>
              <a:rPr lang="fr-FR" altLang="fr-FR" b="0" err="1"/>
              <a:t>because</a:t>
            </a:r>
            <a:r>
              <a:rPr lang="fr-FR" altLang="fr-FR" b="0"/>
              <a:t> </a:t>
            </a:r>
            <a:r>
              <a:rPr lang="fr-FR" altLang="fr-FR" b="0" err="1"/>
              <a:t>different</a:t>
            </a:r>
            <a:r>
              <a:rPr lang="fr-FR" altLang="fr-FR" b="0"/>
              <a:t> variables</a:t>
            </a:r>
            <a:br>
              <a:rPr lang="fr-FR" altLang="fr-FR" b="0"/>
            </a:br>
            <a:r>
              <a:rPr lang="fr-FR" altLang="fr-FR" b="0"/>
              <a:t>the </a:t>
            </a:r>
            <a:r>
              <a:rPr lang="fr-FR" altLang="fr-FR" b="0" err="1"/>
              <a:t>systems</a:t>
            </a:r>
            <a:r>
              <a:rPr lang="fr-FR" altLang="fr-FR" b="0"/>
              <a:t> </a:t>
            </a:r>
            <a:r>
              <a:rPr lang="fr-FR" altLang="fr-FR" b="0" err="1"/>
              <a:t>will</a:t>
            </a:r>
            <a:r>
              <a:rPr lang="fr-FR" altLang="fr-FR" b="0"/>
              <a:t> not </a:t>
            </a:r>
            <a:r>
              <a:rPr lang="fr-FR" altLang="fr-FR" b="0" err="1"/>
              <a:t>be</a:t>
            </a:r>
            <a:r>
              <a:rPr lang="fr-FR" altLang="fr-FR" b="0"/>
              <a:t> SYNCHRONIZED !!</a:t>
            </a:r>
          </a:p>
          <a:p>
            <a:pPr eaLnBrk="1" hangingPunct="1">
              <a:buFont typeface="Symbol" pitchFamily="2" charset="2"/>
              <a:buChar char="Þ"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b="0"/>
              <a:t>For </a:t>
            </a:r>
            <a:r>
              <a:rPr lang="fr-FR" altLang="fr-FR" b="0" err="1"/>
              <a:t>example</a:t>
            </a:r>
            <a:r>
              <a:rPr lang="fr-FR" altLang="fr-FR" b="0"/>
              <a:t>:</a:t>
            </a:r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b="0"/>
              <a:t>Mercury </a:t>
            </a:r>
            <a:r>
              <a:rPr lang="fr-FR" altLang="fr-FR" b="0" err="1"/>
              <a:t>dt</a:t>
            </a:r>
            <a:r>
              <a:rPr lang="fr-FR" altLang="fr-FR" b="0"/>
              <a:t>, 2dt, 3dt, 4 </a:t>
            </a:r>
            <a:r>
              <a:rPr lang="fr-FR" altLang="fr-FR" b="0" err="1"/>
              <a:t>dt</a:t>
            </a:r>
            <a:r>
              <a:rPr lang="fr-FR" altLang="fr-FR" b="0"/>
              <a:t>, 5 </a:t>
            </a:r>
            <a:r>
              <a:rPr lang="fr-FR" altLang="fr-FR" b="0" err="1"/>
              <a:t>dt</a:t>
            </a:r>
            <a:r>
              <a:rPr lang="fr-FR" altLang="fr-FR" b="0"/>
              <a:t>, </a:t>
            </a:r>
            <a:r>
              <a:rPr lang="fr-FR" altLang="fr-FR" b="0" err="1"/>
              <a:t>dt</a:t>
            </a:r>
            <a:r>
              <a:rPr lang="fr-FR" altLang="fr-FR" b="0"/>
              <a:t> 6, 7 </a:t>
            </a:r>
            <a:r>
              <a:rPr lang="fr-FR" altLang="fr-FR" b="0" err="1"/>
              <a:t>dt</a:t>
            </a:r>
            <a:r>
              <a:rPr lang="fr-FR" altLang="fr-FR" b="0"/>
              <a:t>, </a:t>
            </a:r>
            <a:r>
              <a:rPr lang="fr-FR" altLang="fr-FR" b="0" err="1"/>
              <a:t>dt</a:t>
            </a:r>
            <a:r>
              <a:rPr lang="fr-FR" altLang="fr-FR" b="0"/>
              <a:t> 8, 9 10 </a:t>
            </a:r>
            <a:r>
              <a:rPr lang="fr-FR" altLang="fr-FR" b="0" err="1"/>
              <a:t>dt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b="0" err="1"/>
              <a:t>Earth</a:t>
            </a:r>
            <a:r>
              <a:rPr lang="fr-FR" altLang="fr-FR" b="0"/>
              <a:t> 2dt 4dT 6dT 8 </a:t>
            </a:r>
            <a:r>
              <a:rPr lang="fr-FR" altLang="fr-FR" b="0" err="1"/>
              <a:t>dt</a:t>
            </a:r>
            <a:r>
              <a:rPr lang="fr-FR" altLang="fr-FR" b="0"/>
              <a:t> 10 </a:t>
            </a:r>
            <a:r>
              <a:rPr lang="fr-FR" altLang="fr-FR" b="0" err="1"/>
              <a:t>dt</a:t>
            </a: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b="0"/>
              <a:t>Jupiter 3dt 6dT 9dT</a:t>
            </a:r>
          </a:p>
          <a:p>
            <a:pPr eaLnBrk="1" hangingPunct="1">
              <a:buFont typeface="Symbol" pitchFamily="2" charset="2"/>
              <a:buNone/>
            </a:pPr>
            <a:endParaRPr lang="fr-FR" altLang="fr-FR" b="0"/>
          </a:p>
          <a:p>
            <a:pPr eaLnBrk="1" hangingPunct="1">
              <a:buFont typeface="Symbol" pitchFamily="2" charset="2"/>
              <a:buNone/>
            </a:pPr>
            <a:r>
              <a:rPr lang="fr-FR" altLang="fr-FR" b="0" err="1"/>
              <a:t>Plunto</a:t>
            </a:r>
            <a:r>
              <a:rPr lang="fr-FR" altLang="fr-FR" b="0"/>
              <a:t>: 5dT 10dT</a:t>
            </a:r>
          </a:p>
        </p:txBody>
      </p:sp>
      <p:sp>
        <p:nvSpPr>
          <p:cNvPr id="75780" name="Text Box 5">
            <a:extLst>
              <a:ext uri="{FF2B5EF4-FFF2-40B4-BE49-F238E27FC236}">
                <a16:creationId xmlns:a16="http://schemas.microsoft.com/office/drawing/2014/main" id="{664C1005-F274-9548-92CA-24A42D3BD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229225"/>
            <a:ext cx="73342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PB: For Mercury we need to know ALL the position</a:t>
            </a:r>
            <a:br>
              <a:rPr lang="fr-FR" altLang="fr-FR" b="0"/>
            </a:br>
            <a:r>
              <a:rPr lang="fr-FR" altLang="fr-FR" b="0"/>
              <a:t>planets to each value of dt ...</a:t>
            </a:r>
          </a:p>
          <a:p>
            <a:pPr eaLnBrk="1" hangingPunct="1"/>
            <a:endParaRPr lang="fr-FR" altLang="fr-FR" b="0"/>
          </a:p>
        </p:txBody>
      </p:sp>
      <p:sp>
        <p:nvSpPr>
          <p:cNvPr id="75781" name="AutoShape 6">
            <a:extLst>
              <a:ext uri="{FF2B5EF4-FFF2-40B4-BE49-F238E27FC236}">
                <a16:creationId xmlns:a16="http://schemas.microsoft.com/office/drawing/2014/main" id="{64CE9E22-B2D8-3848-B8A9-C57900560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754" y="712787"/>
            <a:ext cx="1008063" cy="792163"/>
          </a:xfrm>
          <a:custGeom>
            <a:avLst/>
            <a:gdLst>
              <a:gd name="T0" fmla="*/ 504032 w 21600"/>
              <a:gd name="T1" fmla="*/ 0 h 21600"/>
              <a:gd name="T2" fmla="*/ 147616 w 21600"/>
              <a:gd name="T3" fmla="*/ 116001 h 21600"/>
              <a:gd name="T4" fmla="*/ 0 w 21600"/>
              <a:gd name="T5" fmla="*/ 396082 h 21600"/>
              <a:gd name="T6" fmla="*/ 147616 w 21600"/>
              <a:gd name="T7" fmla="*/ 676162 h 21600"/>
              <a:gd name="T8" fmla="*/ 504032 w 21600"/>
              <a:gd name="T9" fmla="*/ 792163 h 21600"/>
              <a:gd name="T10" fmla="*/ 860447 w 21600"/>
              <a:gd name="T11" fmla="*/ 676162 h 21600"/>
              <a:gd name="T12" fmla="*/ 1008063 w 21600"/>
              <a:gd name="T13" fmla="*/ 396082 h 21600"/>
              <a:gd name="T14" fmla="*/ 860447 w 21600"/>
              <a:gd name="T15" fmla="*/ 11600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u numéro de diapositive 6">
            <a:extLst>
              <a:ext uri="{FF2B5EF4-FFF2-40B4-BE49-F238E27FC236}">
                <a16:creationId xmlns:a16="http://schemas.microsoft.com/office/drawing/2014/main" id="{6ED7FAB8-C0D6-7C4B-98B6-5EACFAC5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74</a:t>
            </a:r>
          </a:p>
        </p:txBody>
      </p:sp>
      <p:graphicFrame>
        <p:nvGraphicFramePr>
          <p:cNvPr id="76803" name="Object 5">
            <a:extLst>
              <a:ext uri="{FF2B5EF4-FFF2-40B4-BE49-F238E27FC236}">
                <a16:creationId xmlns:a16="http://schemas.microsoft.com/office/drawing/2014/main" id="{F569308B-6E9D-3249-AD05-964C64FEF91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68313" y="1557338"/>
          <a:ext cx="3078162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76600" imgH="15798800" progId="Equation.3">
                  <p:embed/>
                </p:oleObj>
              </mc:Choice>
              <mc:Fallback>
                <p:oleObj name="Equation" r:id="rId2" imgW="28676600" imgH="1579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3078162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Text Box 7">
            <a:extLst>
              <a:ext uri="{FF2B5EF4-FFF2-40B4-BE49-F238E27FC236}">
                <a16:creationId xmlns:a16="http://schemas.microsoft.com/office/drawing/2014/main" id="{3703667D-AD02-1E4A-AFE6-181CF9FCB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639763"/>
            <a:ext cx="467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Another example: A system with two variables</a:t>
            </a:r>
          </a:p>
        </p:txBody>
      </p:sp>
      <p:sp>
        <p:nvSpPr>
          <p:cNvPr id="76805" name="Text Box 8">
            <a:extLst>
              <a:ext uri="{FF2B5EF4-FFF2-40B4-BE49-F238E27FC236}">
                <a16:creationId xmlns:a16="http://schemas.microsoft.com/office/drawing/2014/main" id="{2D15115B-E2FB-1642-A14E-E8712EC50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852738"/>
            <a:ext cx="23177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With U (0) = 1, V (0) = 0</a:t>
            </a:r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</p:txBody>
      </p:sp>
      <p:graphicFrame>
        <p:nvGraphicFramePr>
          <p:cNvPr id="76806" name="Object 9">
            <a:extLst>
              <a:ext uri="{FF2B5EF4-FFF2-40B4-BE49-F238E27FC236}">
                <a16:creationId xmlns:a16="http://schemas.microsoft.com/office/drawing/2014/main" id="{29E99F4F-9DD3-2147-B8AE-FD1BCA142D1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500563" y="1196975"/>
          <a:ext cx="40386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158700" imgH="11112500" progId="Equation.3">
                  <p:embed/>
                </p:oleObj>
              </mc:Choice>
              <mc:Fallback>
                <p:oleObj name="Equation" r:id="rId4" imgW="25158700" imgH="11112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196975"/>
                        <a:ext cx="4038600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7" name="AutoShape 14">
            <a:extLst>
              <a:ext uri="{FF2B5EF4-FFF2-40B4-BE49-F238E27FC236}">
                <a16:creationId xmlns:a16="http://schemas.microsoft.com/office/drawing/2014/main" id="{55D4E815-E7DF-0143-9B8B-C92EDB80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916113"/>
            <a:ext cx="576262" cy="288925"/>
          </a:xfrm>
          <a:prstGeom prst="rightArrow">
            <a:avLst>
              <a:gd name="adj1" fmla="val 50000"/>
              <a:gd name="adj2" fmla="val 498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76808" name="Text Box 15">
            <a:extLst>
              <a:ext uri="{FF2B5EF4-FFF2-40B4-BE49-F238E27FC236}">
                <a16:creationId xmlns:a16="http://schemas.microsoft.com/office/drawing/2014/main" id="{41BACA5A-13B4-A44F-A7CF-7F5FA044F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284538"/>
            <a:ext cx="370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Two time scales: 1 and 1/1000</a:t>
            </a:r>
          </a:p>
        </p:txBody>
      </p:sp>
      <p:pic>
        <p:nvPicPr>
          <p:cNvPr id="76809" name="Picture 16">
            <a:extLst>
              <a:ext uri="{FF2B5EF4-FFF2-40B4-BE49-F238E27FC236}">
                <a16:creationId xmlns:a16="http://schemas.microsoft.com/office/drawing/2014/main" id="{79B0203B-B2B4-F548-91F9-E975F2B8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644900"/>
            <a:ext cx="43529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10" name="Text Box 17">
            <a:extLst>
              <a:ext uri="{FF2B5EF4-FFF2-40B4-BE49-F238E27FC236}">
                <a16:creationId xmlns:a16="http://schemas.microsoft.com/office/drawing/2014/main" id="{007D16B0-375D-7541-B873-20D4D038F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025" y="3665538"/>
            <a:ext cx="4210050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An explicit method will oscillate between</a:t>
            </a:r>
            <a:br>
              <a:rPr lang="fr-FR" altLang="fr-FR" b="0"/>
            </a:br>
            <a:r>
              <a:rPr lang="fr-FR" altLang="fr-FR" b="0"/>
              <a:t>both exp., even after the most</a:t>
            </a:r>
            <a:br>
              <a:rPr lang="fr-FR" altLang="fr-FR" b="0"/>
            </a:br>
            <a:r>
              <a:rPr lang="fr-FR" altLang="fr-FR" b="0"/>
              <a:t>Quick is ~ 0.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Solution: Implicit Method</a:t>
            </a:r>
          </a:p>
          <a:p>
            <a:pPr eaLnBrk="1" hangingPunct="1"/>
            <a:r>
              <a:rPr lang="fr-FR" altLang="fr-FR" b="0"/>
              <a:t>Whose stability range is infinite.</a:t>
            </a:r>
          </a:p>
          <a:p>
            <a:pPr eaLnBrk="1" hangingPunct="1"/>
            <a:r>
              <a:rPr lang="fr-FR" altLang="fr-FR" b="0"/>
              <a:t>But no precise ...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ce réservé du numéro de diapositive 5">
            <a:extLst>
              <a:ext uri="{FF2B5EF4-FFF2-40B4-BE49-F238E27FC236}">
                <a16:creationId xmlns:a16="http://schemas.microsoft.com/office/drawing/2014/main" id="{82D784D4-C647-664C-82C2-7FCD6A6A3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75</a:t>
            </a:r>
          </a:p>
        </p:txBody>
      </p:sp>
      <p:sp>
        <p:nvSpPr>
          <p:cNvPr id="77827" name="Text Box 4">
            <a:extLst>
              <a:ext uri="{FF2B5EF4-FFF2-40B4-BE49-F238E27FC236}">
                <a16:creationId xmlns:a16="http://schemas.microsoft.com/office/drawing/2014/main" id="{432F5915-EADE-A940-9E64-598D59F0C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174625"/>
            <a:ext cx="719081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CONCLUSION FOR </a:t>
            </a:r>
            <a:r>
              <a:rPr lang="fr-FR" altLang="fr-FR" err="1"/>
              <a:t>stiff</a:t>
            </a:r>
            <a:r>
              <a:rPr lang="fr-FR" altLang="fr-FR"/>
              <a:t> </a:t>
            </a:r>
            <a:r>
              <a:rPr lang="fr-FR" altLang="fr-FR" err="1"/>
              <a:t>problem</a:t>
            </a:r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Some</a:t>
            </a:r>
            <a:r>
              <a:rPr lang="fr-FR" altLang="fr-FR"/>
              <a:t> </a:t>
            </a:r>
            <a:r>
              <a:rPr lang="fr-FR" altLang="fr-FR" err="1"/>
              <a:t>methods</a:t>
            </a:r>
            <a:r>
              <a:rPr lang="fr-FR" altLang="fr-FR"/>
              <a:t> </a:t>
            </a:r>
            <a:r>
              <a:rPr lang="fr-FR" altLang="fr-FR" err="1"/>
              <a:t>exist</a:t>
            </a:r>
            <a:r>
              <a:rPr lang="fr-FR" altLang="fr-FR"/>
              <a:t>, </a:t>
            </a:r>
            <a:r>
              <a:rPr lang="fr-FR" altLang="fr-FR" err="1"/>
              <a:t>rather</a:t>
            </a:r>
            <a:r>
              <a:rPr lang="fr-FR" altLang="fr-FR"/>
              <a:t> </a:t>
            </a:r>
            <a:r>
              <a:rPr lang="fr-FR" altLang="fr-FR" err="1"/>
              <a:t>subtle</a:t>
            </a:r>
            <a:r>
              <a:rPr lang="fr-FR" altLang="fr-FR"/>
              <a:t>, but do not  use a</a:t>
            </a:r>
            <a:br>
              <a:rPr lang="fr-FR" altLang="fr-FR"/>
            </a:br>
            <a:r>
              <a:rPr lang="fr-FR" altLang="fr-FR" err="1"/>
              <a:t>independent</a:t>
            </a:r>
            <a:r>
              <a:rPr lang="fr-FR" altLang="fr-FR"/>
              <a:t> </a:t>
            </a:r>
            <a:r>
              <a:rPr lang="fr-FR" altLang="fr-FR" err="1"/>
              <a:t>timestep</a:t>
            </a:r>
            <a:r>
              <a:rPr lang="fr-FR" altLang="fr-FR"/>
              <a:t> for </a:t>
            </a:r>
            <a:r>
              <a:rPr lang="fr-FR" altLang="fr-FR" err="1"/>
              <a:t>each</a:t>
            </a:r>
            <a:r>
              <a:rPr lang="fr-FR" altLang="fr-FR"/>
              <a:t> variable ...</a:t>
            </a:r>
          </a:p>
          <a:p>
            <a:pPr eaLnBrk="1" hangingPunct="1">
              <a:buFont typeface="Symbol" pitchFamily="2" charset="2"/>
              <a:buChar char="Þ"/>
            </a:pPr>
            <a:r>
              <a:rPr lang="fr-FR" altLang="fr-FR" err="1"/>
              <a:t>Often</a:t>
            </a:r>
            <a:r>
              <a:rPr lang="fr-FR" altLang="fr-FR"/>
              <a:t> </a:t>
            </a:r>
            <a:r>
              <a:rPr lang="fr-FR" altLang="fr-FR" err="1"/>
              <a:t>this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wrong</a:t>
            </a:r>
            <a:endParaRPr lang="fr-FR" altLang="fr-FR"/>
          </a:p>
          <a:p>
            <a:pPr eaLnBrk="1" hangingPunct="1">
              <a:buFont typeface="Symbol" pitchFamily="2" charset="2"/>
              <a:buNone/>
            </a:pPr>
            <a:endParaRPr lang="fr-FR" altLang="fr-FR"/>
          </a:p>
          <a:p>
            <a:pPr eaLnBrk="1" hangingPunct="1">
              <a:buFont typeface="Symbol" pitchFamily="2" charset="2"/>
              <a:buNone/>
            </a:pPr>
            <a:endParaRPr lang="fr-FR" altLang="fr-FR"/>
          </a:p>
          <a:p>
            <a:pPr eaLnBrk="1" hangingPunct="1">
              <a:buFont typeface="Symbol" pitchFamily="2" charset="2"/>
              <a:buNone/>
            </a:pPr>
            <a:endParaRPr lang="fr-FR" altLang="fr-FR"/>
          </a:p>
          <a:p>
            <a:pPr eaLnBrk="1" hangingPunct="1">
              <a:buFont typeface="Symbol" pitchFamily="2" charset="2"/>
              <a:buNone/>
            </a:pPr>
            <a:endParaRPr lang="fr-FR" altLang="fr-FR"/>
          </a:p>
          <a:p>
            <a:pPr eaLnBrk="1" hangingPunct="1">
              <a:buFont typeface="Symbol" pitchFamily="2" charset="2"/>
              <a:buNone/>
            </a:pPr>
            <a:r>
              <a:rPr lang="fr-FR" altLang="fr-FR">
                <a:solidFill>
                  <a:srgbClr val="FF0000"/>
                </a:solidFill>
              </a:rPr>
              <a:t>In a system </a:t>
            </a:r>
            <a:r>
              <a:rPr lang="fr-FR" altLang="fr-FR" err="1">
                <a:solidFill>
                  <a:srgbClr val="FF0000"/>
                </a:solidFill>
              </a:rPr>
              <a:t>where</a:t>
            </a:r>
            <a:r>
              <a:rPr lang="fr-FR" altLang="fr-FR">
                <a:solidFill>
                  <a:srgbClr val="FF0000"/>
                </a:solidFill>
              </a:rPr>
              <a:t> ALL the variables are </a:t>
            </a:r>
            <a:r>
              <a:rPr lang="fr-FR" altLang="fr-FR" err="1">
                <a:solidFill>
                  <a:srgbClr val="FF0000"/>
                </a:solidFill>
              </a:rPr>
              <a:t>coupled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together</a:t>
            </a:r>
            <a:br>
              <a:rPr lang="fr-FR" altLang="fr-FR">
                <a:solidFill>
                  <a:srgbClr val="FF0000"/>
                </a:solidFill>
              </a:rPr>
            </a:br>
            <a:r>
              <a:rPr lang="fr-FR" altLang="fr-FR">
                <a:solidFill>
                  <a:srgbClr val="FF0000"/>
                </a:solidFill>
              </a:rPr>
              <a:t>to </a:t>
            </a:r>
            <a:r>
              <a:rPr lang="fr-FR" altLang="fr-FR" err="1">
                <a:solidFill>
                  <a:srgbClr val="FF0000"/>
                </a:solidFill>
              </a:rPr>
              <a:t>others</a:t>
            </a:r>
            <a:r>
              <a:rPr lang="fr-FR" altLang="fr-FR">
                <a:solidFill>
                  <a:srgbClr val="FF0000"/>
                </a:solidFill>
              </a:rPr>
              <a:t>,  </a:t>
            </a:r>
            <a:r>
              <a:rPr lang="fr-FR" altLang="fr-FR" err="1">
                <a:solidFill>
                  <a:srgbClr val="FF0000"/>
                </a:solidFill>
              </a:rPr>
              <a:t>dt</a:t>
            </a:r>
            <a:r>
              <a:rPr lang="fr-FR" altLang="fr-FR">
                <a:solidFill>
                  <a:srgbClr val="FF0000"/>
                </a:solidFill>
              </a:rPr>
              <a:t> &lt;&lt; </a:t>
            </a:r>
            <a:r>
              <a:rPr lang="fr-FR" altLang="fr-FR" err="1">
                <a:solidFill>
                  <a:srgbClr val="FF0000"/>
                </a:solidFill>
              </a:rPr>
              <a:t>smallest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dynamical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timescale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 typeface="Symbol" pitchFamily="2" charset="2"/>
              <a:buNone/>
            </a:pP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 typeface="Symbol" pitchFamily="2" charset="2"/>
              <a:buNone/>
            </a:pPr>
            <a:r>
              <a:rPr lang="fr-FR" altLang="fr-FR">
                <a:solidFill>
                  <a:srgbClr val="FF0000"/>
                </a:solidFill>
              </a:rPr>
              <a:t>To </a:t>
            </a:r>
            <a:r>
              <a:rPr lang="fr-FR" altLang="fr-FR" err="1">
                <a:solidFill>
                  <a:srgbClr val="FF0000"/>
                </a:solidFill>
              </a:rPr>
              <a:t>avoid</a:t>
            </a:r>
            <a:r>
              <a:rPr lang="fr-FR" altLang="fr-FR">
                <a:solidFill>
                  <a:srgbClr val="FF0000"/>
                </a:solidFill>
              </a:rPr>
              <a:t> excessive </a:t>
            </a:r>
            <a:r>
              <a:rPr lang="fr-FR" altLang="fr-FR" err="1">
                <a:solidFill>
                  <a:srgbClr val="FF0000"/>
                </a:solidFill>
              </a:rPr>
              <a:t>instabilities</a:t>
            </a:r>
            <a:r>
              <a:rPr lang="fr-FR" altLang="fr-FR">
                <a:solidFill>
                  <a:srgbClr val="FF0000"/>
                </a:solidFill>
              </a:rPr>
              <a:t> use an IMPLICIT SOLVER </a:t>
            </a:r>
            <a:r>
              <a:rPr lang="fr-FR" altLang="fr-FR" err="1">
                <a:solidFill>
                  <a:srgbClr val="FF0000"/>
                </a:solidFill>
              </a:rPr>
              <a:t>solver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 typeface="Symbol" pitchFamily="2" charset="2"/>
              <a:buNone/>
            </a:pPr>
            <a:r>
              <a:rPr lang="fr-FR" altLang="fr-FR">
                <a:solidFill>
                  <a:srgbClr val="FF0000"/>
                </a:solidFill>
              </a:rPr>
              <a:t>… </a:t>
            </a:r>
            <a:r>
              <a:rPr lang="fr-FR" altLang="fr-FR" err="1">
                <a:solidFill>
                  <a:srgbClr val="FF0000"/>
                </a:solidFill>
              </a:rPr>
              <a:t>needs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some</a:t>
            </a:r>
            <a:r>
              <a:rPr lang="fr-FR" altLang="fr-FR">
                <a:solidFill>
                  <a:srgbClr val="FF0000"/>
                </a:solidFill>
              </a:rPr>
              <a:t> efforts..</a:t>
            </a:r>
          </a:p>
          <a:p>
            <a:pPr eaLnBrk="1" hangingPunct="1">
              <a:buFont typeface="Symbol" pitchFamily="2" charset="2"/>
              <a:buNone/>
            </a:pPr>
            <a:endParaRPr lang="fr-FR" altLang="fr-FR">
              <a:solidFill>
                <a:srgbClr val="FF0000"/>
              </a:solidFill>
            </a:endParaRPr>
          </a:p>
          <a:p>
            <a:pPr eaLnBrk="1" hangingPunct="1">
              <a:buFont typeface="Symbol" pitchFamily="2" charset="2"/>
              <a:buNone/>
            </a:pPr>
            <a:endParaRPr lang="fr-FR" altLang="fr-FR" b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numéro de diapositive 4">
            <a:extLst>
              <a:ext uri="{FF2B5EF4-FFF2-40B4-BE49-F238E27FC236}">
                <a16:creationId xmlns:a16="http://schemas.microsoft.com/office/drawing/2014/main" id="{ADE4EEEE-9DF8-1F47-8AF1-95DCB27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81</a:t>
            </a:r>
          </a:p>
        </p:txBody>
      </p:sp>
      <p:sp>
        <p:nvSpPr>
          <p:cNvPr id="83971" name="Text Box 8">
            <a:extLst>
              <a:ext uri="{FF2B5EF4-FFF2-40B4-BE49-F238E27FC236}">
                <a16:creationId xmlns:a16="http://schemas.microsoft.com/office/drawing/2014/main" id="{57BE90FF-788D-114F-B100-40D833954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74650"/>
            <a:ext cx="71753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3200" err="1">
                <a:solidFill>
                  <a:schemeClr val="accent2"/>
                </a:solidFill>
              </a:rPr>
              <a:t>Towards</a:t>
            </a:r>
            <a:r>
              <a:rPr lang="fr-FR" altLang="fr-FR" sz="3200">
                <a:solidFill>
                  <a:schemeClr val="accent2"/>
                </a:solidFill>
              </a:rPr>
              <a:t> adaptive </a:t>
            </a:r>
            <a:r>
              <a:rPr lang="fr-FR" altLang="fr-FR" sz="3200" err="1">
                <a:solidFill>
                  <a:schemeClr val="accent2"/>
                </a:solidFill>
              </a:rPr>
              <a:t>methods</a:t>
            </a:r>
            <a:r>
              <a:rPr lang="fr-FR" altLang="fr-FR" sz="3200">
                <a:solidFill>
                  <a:schemeClr val="accent2"/>
                </a:solidFill>
              </a:rPr>
              <a:t>:</a:t>
            </a:r>
            <a:r>
              <a:rPr lang="fr-FR" altLang="fr-FR" sz="2800"/>
              <a:t> </a:t>
            </a:r>
          </a:p>
          <a:p>
            <a:pPr eaLnBrk="1" hangingPunct="1"/>
            <a:r>
              <a:rPr lang="fr-FR" altLang="fr-FR" sz="2800">
                <a:solidFill>
                  <a:srgbClr val="FF0000"/>
                </a:solidFill>
              </a:rPr>
              <a:t>The adaptive RK: </a:t>
            </a:r>
            <a:r>
              <a:rPr lang="fr-FR" altLang="fr-FR" sz="2800" err="1">
                <a:solidFill>
                  <a:srgbClr val="FF0000"/>
                </a:solidFill>
              </a:rPr>
              <a:t>managing</a:t>
            </a:r>
            <a:r>
              <a:rPr lang="fr-FR" altLang="fr-FR" sz="2800">
                <a:solidFill>
                  <a:srgbClr val="FF0000"/>
                </a:solidFill>
              </a:rPr>
              <a:t> </a:t>
            </a:r>
            <a:r>
              <a:rPr lang="fr-FR" altLang="fr-FR" sz="2800" err="1">
                <a:solidFill>
                  <a:srgbClr val="FF0000"/>
                </a:solidFill>
              </a:rPr>
              <a:t>error</a:t>
            </a:r>
            <a:r>
              <a:rPr lang="fr-FR" altLang="fr-FR" sz="2800">
                <a:solidFill>
                  <a:srgbClr val="FF0000"/>
                </a:solidFill>
              </a:rPr>
              <a:t> control</a:t>
            </a:r>
          </a:p>
        </p:txBody>
      </p:sp>
      <p:sp>
        <p:nvSpPr>
          <p:cNvPr id="83972" name="Text Box 9">
            <a:extLst>
              <a:ext uri="{FF2B5EF4-FFF2-40B4-BE49-F238E27FC236}">
                <a16:creationId xmlns:a16="http://schemas.microsoft.com/office/drawing/2014/main" id="{CAB1C339-28A7-234F-A7F5-8D943F599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360488"/>
            <a:ext cx="836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Idea: how to control dt to be on that one error is not too large</a:t>
            </a:r>
          </a:p>
        </p:txBody>
      </p:sp>
      <p:sp>
        <p:nvSpPr>
          <p:cNvPr id="83973" name="Text Box 10">
            <a:extLst>
              <a:ext uri="{FF2B5EF4-FFF2-40B4-BE49-F238E27FC236}">
                <a16:creationId xmlns:a16="http://schemas.microsoft.com/office/drawing/2014/main" id="{1F4823BD-A388-F34C-B88E-C86C3D35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989138"/>
            <a:ext cx="889635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Several</a:t>
            </a:r>
            <a:r>
              <a:rPr lang="fr-FR" altLang="fr-FR"/>
              <a:t> </a:t>
            </a:r>
            <a:r>
              <a:rPr lang="fr-FR" altLang="fr-FR" err="1"/>
              <a:t>methods</a:t>
            </a:r>
            <a:r>
              <a:rPr lang="fr-FR" altLang="fr-FR"/>
              <a:t> </a:t>
            </a:r>
            <a:r>
              <a:rPr lang="fr-FR" altLang="fr-FR" err="1"/>
              <a:t>exist</a:t>
            </a:r>
            <a:r>
              <a:rPr lang="fr-FR" altLang="fr-FR"/>
              <a:t>, </a:t>
            </a:r>
            <a:r>
              <a:rPr lang="fr-FR" altLang="fr-FR" b="0"/>
              <a:t>A </a:t>
            </a:r>
            <a:r>
              <a:rPr lang="fr-FR" altLang="fr-FR" b="0" err="1"/>
              <a:t>method</a:t>
            </a:r>
            <a:r>
              <a:rPr lang="fr-FR" altLang="fr-FR" b="0"/>
              <a:t> for adaptive time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br>
              <a:rPr lang="fr-FR" altLang="fr-FR" b="0"/>
            </a:br>
            <a:r>
              <a:rPr lang="fr-FR" altLang="fr-FR" b="0" err="1"/>
              <a:t>complex</a:t>
            </a:r>
            <a:r>
              <a:rPr lang="fr-FR" altLang="fr-FR" b="0"/>
              <a:t> to </a:t>
            </a:r>
            <a:r>
              <a:rPr lang="fr-FR" altLang="fr-FR" b="0" err="1"/>
              <a:t>implement</a:t>
            </a:r>
            <a:r>
              <a:rPr lang="fr-FR" altLang="fr-FR" b="0"/>
              <a:t>, but </a:t>
            </a:r>
            <a:r>
              <a:rPr lang="fr-FR" altLang="fr-FR" b="0" err="1"/>
              <a:t>often</a:t>
            </a:r>
            <a:r>
              <a:rPr lang="fr-FR" altLang="fr-FR" b="0"/>
              <a:t> </a:t>
            </a:r>
            <a:r>
              <a:rPr lang="fr-FR" altLang="fr-FR" b="0" err="1"/>
              <a:t>faster</a:t>
            </a:r>
            <a:r>
              <a:rPr lang="fr-FR" altLang="fr-FR" b="0"/>
              <a:t> and more </a:t>
            </a:r>
            <a:r>
              <a:rPr lang="fr-FR" altLang="fr-FR" b="0" err="1"/>
              <a:t>accurate</a:t>
            </a:r>
            <a:r>
              <a:rPr lang="fr-FR" altLang="fr-FR" b="0"/>
              <a:t>.</a:t>
            </a:r>
          </a:p>
          <a:p>
            <a:pPr eaLnBrk="1" hangingPunct="1"/>
            <a:r>
              <a:rPr lang="fr-FR" altLang="fr-FR" b="0"/>
              <a:t>WELL </a:t>
            </a:r>
            <a:r>
              <a:rPr lang="fr-FR" altLang="fr-FR" b="0" err="1"/>
              <a:t>requires</a:t>
            </a:r>
            <a:r>
              <a:rPr lang="fr-FR" altLang="fr-FR" b="0"/>
              <a:t> </a:t>
            </a:r>
            <a:r>
              <a:rPr lang="fr-FR" altLang="fr-FR" b="0" err="1"/>
              <a:t>knowing</a:t>
            </a:r>
            <a:r>
              <a:rPr lang="fr-FR" altLang="fr-FR" b="0"/>
              <a:t> the </a:t>
            </a:r>
            <a:r>
              <a:rPr lang="fr-FR" altLang="fr-FR" b="0" err="1"/>
              <a:t>physical</a:t>
            </a:r>
            <a:r>
              <a:rPr lang="fr-FR" altLang="fr-FR" b="0"/>
              <a:t> system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err="1">
                <a:solidFill>
                  <a:srgbClr val="FF0000"/>
                </a:solidFill>
              </a:rPr>
              <a:t>Difficulty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As </a:t>
            </a:r>
            <a:r>
              <a:rPr lang="fr-FR" altLang="fr-FR" err="1"/>
              <a:t>we</a:t>
            </a:r>
            <a:r>
              <a:rPr lang="fr-FR" altLang="fr-FR"/>
              <a:t> do not know </a:t>
            </a:r>
            <a:r>
              <a:rPr lang="fr-FR" altLang="fr-FR" i="1"/>
              <a:t>a priori</a:t>
            </a:r>
            <a:r>
              <a:rPr lang="fr-FR" altLang="fr-FR"/>
              <a:t> the exact solution, </a:t>
            </a:r>
            <a:r>
              <a:rPr lang="fr-FR" altLang="fr-FR" err="1"/>
              <a:t>it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difficult</a:t>
            </a:r>
            <a:br>
              <a:rPr lang="fr-FR" altLang="fr-FR"/>
            </a:br>
            <a:r>
              <a:rPr lang="fr-FR" altLang="fr-FR"/>
              <a:t> to </a:t>
            </a:r>
            <a:r>
              <a:rPr lang="fr-FR" altLang="fr-FR" err="1"/>
              <a:t>estimate</a:t>
            </a:r>
            <a:r>
              <a:rPr lang="fr-FR" altLang="fr-FR"/>
              <a:t> the </a:t>
            </a:r>
            <a:r>
              <a:rPr lang="fr-FR" altLang="fr-FR" err="1"/>
              <a:t>error</a:t>
            </a:r>
            <a:r>
              <a:rPr lang="fr-FR" altLang="fr-FR"/>
              <a:t>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A </a:t>
            </a:r>
            <a:r>
              <a:rPr lang="fr-FR" altLang="fr-FR" b="0" err="1"/>
              <a:t>common</a:t>
            </a:r>
            <a:r>
              <a:rPr lang="fr-FR" altLang="fr-FR" b="0"/>
              <a:t> </a:t>
            </a:r>
            <a:r>
              <a:rPr lang="fr-FR" altLang="fr-FR" b="0" err="1"/>
              <a:t>method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to </a:t>
            </a:r>
            <a:r>
              <a:rPr lang="fr-FR" altLang="fr-FR" b="0" err="1"/>
              <a:t>realize</a:t>
            </a:r>
            <a:r>
              <a:rPr lang="fr-FR" altLang="fr-FR" b="0"/>
              <a:t> </a:t>
            </a:r>
            <a:r>
              <a:rPr lang="fr-FR" altLang="fr-FR" b="0" err="1"/>
              <a:t>that</a:t>
            </a:r>
            <a:r>
              <a:rPr lang="fr-FR" altLang="fr-FR" b="0"/>
              <a:t> if the </a:t>
            </a:r>
            <a:r>
              <a:rPr lang="fr-FR" altLang="fr-FR" b="0" err="1"/>
              <a:t>calculation</a:t>
            </a:r>
            <a:r>
              <a:rPr lang="fr-FR" altLang="fr-FR" b="0"/>
              <a:t> </a:t>
            </a:r>
            <a:r>
              <a:rPr lang="fr-FR" altLang="fr-FR" b="0" err="1"/>
              <a:t>is</a:t>
            </a:r>
            <a:r>
              <a:rPr lang="fr-FR" altLang="fr-FR" b="0"/>
              <a:t> </a:t>
            </a:r>
            <a:r>
              <a:rPr lang="fr-FR" altLang="fr-FR" b="0" err="1"/>
              <a:t>wrong</a:t>
            </a:r>
            <a:r>
              <a:rPr lang="fr-FR" altLang="fr-FR" b="0"/>
              <a:t>, or </a:t>
            </a:r>
            <a:r>
              <a:rPr lang="fr-FR" altLang="fr-FR" b="0" err="1"/>
              <a:t>very</a:t>
            </a:r>
            <a:r>
              <a:rPr lang="fr-FR" altLang="fr-FR" b="0"/>
              <a:t> </a:t>
            </a:r>
            <a:r>
              <a:rPr lang="fr-FR" altLang="fr-FR" b="0" err="1"/>
              <a:t>approximated</a:t>
            </a:r>
            <a:r>
              <a:rPr lang="fr-FR" altLang="fr-FR" b="0"/>
              <a:t>, </a:t>
            </a:r>
          </a:p>
          <a:p>
            <a:pPr eaLnBrk="1" hangingPunct="1"/>
            <a:r>
              <a:rPr lang="fr-FR" altLang="fr-FR" b="0"/>
              <a:t>The solution </a:t>
            </a:r>
            <a:r>
              <a:rPr lang="fr-FR" altLang="fr-FR" b="0" err="1"/>
              <a:t>found</a:t>
            </a:r>
            <a:r>
              <a:rPr lang="fr-FR" altLang="fr-FR" b="0"/>
              <a:t> by the </a:t>
            </a:r>
            <a:r>
              <a:rPr lang="fr-FR" altLang="fr-FR" b="0" err="1"/>
              <a:t>solver</a:t>
            </a:r>
            <a:r>
              <a:rPr lang="fr-FR" altLang="fr-FR" b="0"/>
              <a:t> </a:t>
            </a:r>
            <a:r>
              <a:rPr lang="fr-FR" altLang="fr-FR" b="0" err="1"/>
              <a:t>should</a:t>
            </a:r>
            <a:r>
              <a:rPr lang="fr-FR" altLang="fr-FR" b="0"/>
              <a:t> </a:t>
            </a:r>
            <a:r>
              <a:rPr lang="fr-FR" altLang="fr-FR" b="0" err="1"/>
              <a:t>depend</a:t>
            </a:r>
            <a:r>
              <a:rPr lang="fr-FR" altLang="fr-FR" b="0"/>
              <a:t> </a:t>
            </a:r>
            <a:r>
              <a:rPr lang="fr-FR" altLang="fr-FR" b="0" i="1" err="1"/>
              <a:t>very</a:t>
            </a:r>
            <a:r>
              <a:rPr lang="fr-FR" altLang="fr-FR" b="0"/>
              <a:t> </a:t>
            </a:r>
            <a:r>
              <a:rPr lang="fr-FR" altLang="fr-FR" b="0" err="1"/>
              <a:t>strongly</a:t>
            </a:r>
            <a:r>
              <a:rPr lang="fr-FR" altLang="fr-FR" b="0"/>
              <a:t> of the </a:t>
            </a:r>
            <a:r>
              <a:rPr lang="fr-FR" altLang="fr-FR" b="0" err="1"/>
              <a:t>dt</a:t>
            </a:r>
            <a:r>
              <a:rPr lang="fr-FR" altLang="fr-FR" b="0"/>
              <a:t> value.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Why</a:t>
            </a:r>
            <a:r>
              <a:rPr lang="fr-FR" altLang="fr-FR" b="0"/>
              <a:t> ? By </a:t>
            </a:r>
            <a:r>
              <a:rPr lang="fr-FR" altLang="fr-FR" b="0" err="1"/>
              <a:t>that</a:t>
            </a:r>
            <a:r>
              <a:rPr lang="fr-FR" altLang="fr-FR" b="0"/>
              <a:t>: Lim (F (</a:t>
            </a:r>
            <a:r>
              <a:rPr lang="fr-FR" altLang="fr-FR" b="0" err="1"/>
              <a:t>Xn</a:t>
            </a:r>
            <a:r>
              <a:rPr lang="fr-FR" altLang="fr-FR" b="0"/>
              <a:t>)) = Solution, </a:t>
            </a:r>
            <a:r>
              <a:rPr lang="fr-FR" altLang="fr-FR" b="0" err="1"/>
              <a:t>when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-&gt; 0</a:t>
            </a:r>
          </a:p>
          <a:p>
            <a:pPr eaLnBrk="1" hangingPunct="1"/>
            <a:r>
              <a:rPr lang="fr-FR" altLang="fr-FR" b="0"/>
              <a:t>So </a:t>
            </a:r>
            <a:r>
              <a:rPr lang="fr-FR" altLang="fr-FR" b="0" err="1"/>
              <a:t>when</a:t>
            </a:r>
            <a:r>
              <a:rPr lang="fr-FR" altLang="fr-FR" b="0"/>
              <a:t> one </a:t>
            </a:r>
            <a:r>
              <a:rPr lang="fr-FR" altLang="fr-FR" b="0" err="1"/>
              <a:t>is</a:t>
            </a:r>
            <a:r>
              <a:rPr lang="fr-FR" altLang="fr-FR" b="0"/>
              <a:t> far </a:t>
            </a:r>
            <a:r>
              <a:rPr lang="fr-FR" altLang="fr-FR" b="0" err="1"/>
              <a:t>from</a:t>
            </a:r>
            <a:r>
              <a:rPr lang="fr-FR" altLang="fr-FR" b="0"/>
              <a:t> the solution (</a:t>
            </a:r>
            <a:r>
              <a:rPr lang="fr-FR" altLang="fr-FR" b="0" err="1"/>
              <a:t>contrapositive</a:t>
            </a:r>
            <a:r>
              <a:rPr lang="fr-FR" altLang="fr-FR" b="0"/>
              <a:t>) F </a:t>
            </a:r>
            <a:r>
              <a:rPr lang="fr-FR" altLang="fr-FR" b="0" err="1"/>
              <a:t>highly</a:t>
            </a:r>
            <a:r>
              <a:rPr lang="fr-FR" altLang="fr-FR" b="0"/>
              <a:t> </a:t>
            </a:r>
            <a:r>
              <a:rPr lang="fr-FR" altLang="fr-FR" b="0" err="1"/>
              <a:t>dependent</a:t>
            </a:r>
            <a:r>
              <a:rPr lang="fr-FR" altLang="fr-FR" b="0"/>
              <a:t> on no </a:t>
            </a:r>
            <a:br>
              <a:rPr lang="fr-FR" altLang="fr-FR" b="0"/>
            </a:br>
            <a:r>
              <a:rPr lang="fr-FR" altLang="fr-FR" b="0"/>
              <a:t>time.</a:t>
            </a:r>
          </a:p>
          <a:p>
            <a:pPr eaLnBrk="1" hangingPunct="1"/>
            <a:endParaRPr lang="fr-FR" altLang="fr-FR" b="0"/>
          </a:p>
          <a:p>
            <a:pPr eaLnBrk="1" hangingPunct="1"/>
            <a:endParaRPr lang="fr-FR" altLang="fr-FR" b="0"/>
          </a:p>
        </p:txBody>
      </p:sp>
    </p:spTree>
    <p:extLst>
      <p:ext uri="{BB962C8B-B14F-4D97-AF65-F5344CB8AC3E}">
        <p14:creationId xmlns:p14="http://schemas.microsoft.com/office/powerpoint/2010/main" val="142946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numéro de diapositive 5">
            <a:extLst>
              <a:ext uri="{FF2B5EF4-FFF2-40B4-BE49-F238E27FC236}">
                <a16:creationId xmlns:a16="http://schemas.microsoft.com/office/drawing/2014/main" id="{31626C1B-84FC-FC42-ABA4-92A8739A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82</a:t>
            </a:r>
          </a:p>
        </p:txBody>
      </p:sp>
      <p:sp>
        <p:nvSpPr>
          <p:cNvPr id="84995" name="Text Box 2">
            <a:extLst>
              <a:ext uri="{FF2B5EF4-FFF2-40B4-BE49-F238E27FC236}">
                <a16:creationId xmlns:a16="http://schemas.microsoft.com/office/drawing/2014/main" id="{3B332833-0E71-784D-9459-6CE4FAF6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352425"/>
            <a:ext cx="71648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Idea</a:t>
            </a:r>
            <a:r>
              <a:rPr lang="fr-FR" altLang="fr-FR" b="0"/>
              <a:t> : Compare </a:t>
            </a:r>
            <a:r>
              <a:rPr lang="fr-FR" altLang="fr-FR" b="0" err="1"/>
              <a:t>different</a:t>
            </a:r>
            <a:r>
              <a:rPr lang="fr-FR" altLang="fr-FR" b="0"/>
              <a:t> </a:t>
            </a:r>
            <a:r>
              <a:rPr lang="fr-FR" altLang="fr-FR" b="0" err="1"/>
              <a:t>assessments</a:t>
            </a:r>
            <a:r>
              <a:rPr lang="fr-FR" altLang="fr-FR" b="0"/>
              <a:t> of the </a:t>
            </a:r>
            <a:r>
              <a:rPr lang="fr-FR" altLang="fr-FR" b="0" err="1"/>
              <a:t>solver</a:t>
            </a:r>
            <a:r>
              <a:rPr lang="fr-FR" altLang="fr-FR" b="0"/>
              <a:t>, </a:t>
            </a:r>
            <a:r>
              <a:rPr lang="fr-FR" altLang="fr-FR" b="0" err="1"/>
              <a:t>is</a:t>
            </a:r>
            <a:r>
              <a:rPr lang="fr-FR" altLang="fr-FR" b="0"/>
              <a:t> not </a:t>
            </a:r>
            <a:r>
              <a:rPr lang="fr-FR" altLang="fr-FR" b="0" err="1"/>
              <a:t>based</a:t>
            </a:r>
            <a:r>
              <a:rPr lang="fr-FR" altLang="fr-FR" b="0"/>
              <a:t> on</a:t>
            </a:r>
            <a:br>
              <a:rPr lang="fr-FR" altLang="fr-FR" b="0"/>
            </a:br>
            <a:r>
              <a:rPr lang="fr-FR" altLang="fr-FR" b="0"/>
              <a:t>time, or </a:t>
            </a:r>
            <a:r>
              <a:rPr lang="fr-FR" altLang="fr-FR" b="0" err="1"/>
              <a:t>according</a:t>
            </a:r>
            <a:r>
              <a:rPr lang="fr-FR" altLang="fr-FR" b="0"/>
              <a:t> to the </a:t>
            </a:r>
            <a:r>
              <a:rPr lang="fr-FR" altLang="fr-FR" b="0" err="1"/>
              <a:t>Order</a:t>
            </a:r>
            <a:r>
              <a:rPr lang="fr-FR" altLang="fr-FR" b="0"/>
              <a:t> of the </a:t>
            </a:r>
            <a:r>
              <a:rPr lang="fr-FR" altLang="fr-FR" b="0" err="1"/>
              <a:t>solver</a:t>
            </a:r>
            <a:r>
              <a:rPr lang="fr-FR" altLang="fr-FR" b="0"/>
              <a:t>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We</a:t>
            </a:r>
            <a:r>
              <a:rPr lang="fr-FR" altLang="fr-FR" b="0"/>
              <a:t> must </a:t>
            </a:r>
            <a:r>
              <a:rPr lang="fr-FR" altLang="fr-FR" b="0" err="1"/>
              <a:t>introduce</a:t>
            </a:r>
            <a:r>
              <a:rPr lang="fr-FR" altLang="fr-FR" b="0"/>
              <a:t> a </a:t>
            </a:r>
            <a:r>
              <a:rPr lang="fr-FR" altLang="fr-FR" b="0" err="1"/>
              <a:t>precision</a:t>
            </a:r>
            <a:r>
              <a:rPr lang="fr-FR" altLang="fr-FR" b="0"/>
              <a:t> </a:t>
            </a:r>
            <a:r>
              <a:rPr lang="fr-FR" altLang="fr-FR" b="0" err="1"/>
              <a:t>parameter</a:t>
            </a:r>
            <a:r>
              <a:rPr lang="fr-FR" altLang="fr-FR" b="0"/>
              <a:t>, </a:t>
            </a:r>
            <a:r>
              <a:rPr lang="fr-FR" altLang="fr-FR">
                <a:sym typeface="Symbol" pitchFamily="2" charset="2"/>
              </a:rPr>
              <a:t></a:t>
            </a:r>
            <a:r>
              <a:rPr lang="fr-FR" altLang="fr-FR" baseline="-25000">
                <a:sym typeface="Symbol" pitchFamily="2" charset="2"/>
              </a:rPr>
              <a:t>0</a:t>
            </a:r>
            <a:r>
              <a:rPr lang="fr-FR" altLang="fr-FR">
                <a:sym typeface="Symbol" pitchFamily="2" charset="2"/>
              </a:rPr>
              <a:t> The </a:t>
            </a:r>
            <a:r>
              <a:rPr lang="fr-FR" altLang="fr-FR" err="1">
                <a:sym typeface="Symbol" pitchFamily="2" charset="2"/>
              </a:rPr>
              <a:t>desired</a:t>
            </a:r>
            <a:r>
              <a:rPr lang="fr-FR" altLang="fr-FR">
                <a:sym typeface="Symbol" pitchFamily="2" charset="2"/>
              </a:rPr>
              <a:t> </a:t>
            </a:r>
            <a:r>
              <a:rPr lang="fr-FR" altLang="fr-FR" err="1">
                <a:sym typeface="Symbol" pitchFamily="2" charset="2"/>
              </a:rPr>
              <a:t>accuracy</a:t>
            </a:r>
            <a:endParaRPr lang="fr-FR" altLang="fr-FR">
              <a:sym typeface="Symbol" pitchFamily="2" charset="2"/>
            </a:endParaRPr>
          </a:p>
        </p:txBody>
      </p:sp>
      <p:sp>
        <p:nvSpPr>
          <p:cNvPr id="84996" name="Text Box 3">
            <a:extLst>
              <a:ext uri="{FF2B5EF4-FFF2-40B4-BE49-F238E27FC236}">
                <a16:creationId xmlns:a16="http://schemas.microsoft.com/office/drawing/2014/main" id="{6D272981-5D42-FE44-96C4-32B617EBE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2152650"/>
            <a:ext cx="764824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accent2"/>
                </a:solidFill>
              </a:rPr>
              <a:t>1</a:t>
            </a:r>
            <a:r>
              <a:rPr lang="fr-FR" altLang="fr-FR" baseline="30000">
                <a:solidFill>
                  <a:schemeClr val="accent2"/>
                </a:solidFill>
              </a:rPr>
              <a:t>era</a:t>
            </a:r>
            <a:r>
              <a:rPr lang="fr-FR" altLang="fr-FR">
                <a:solidFill>
                  <a:schemeClr val="accent2"/>
                </a:solidFill>
              </a:rPr>
              <a:t> </a:t>
            </a:r>
            <a:r>
              <a:rPr lang="fr-FR" altLang="fr-FR" err="1">
                <a:solidFill>
                  <a:schemeClr val="accent2"/>
                </a:solidFill>
              </a:rPr>
              <a:t>technical</a:t>
            </a:r>
            <a:r>
              <a:rPr lang="fr-FR" altLang="fr-FR" b="0"/>
              <a:t> : </a:t>
            </a:r>
            <a:r>
              <a:rPr lang="fr-FR" altLang="fr-FR" b="0" err="1"/>
              <a:t>Make</a:t>
            </a:r>
            <a:r>
              <a:rPr lang="fr-FR" altLang="fr-FR" b="0"/>
              <a:t> 2 </a:t>
            </a:r>
            <a:r>
              <a:rPr lang="fr-FR" altLang="fr-FR" b="0" err="1"/>
              <a:t>evaluations</a:t>
            </a:r>
            <a:r>
              <a:rPr lang="fr-FR" altLang="fr-FR" b="0"/>
              <a:t> </a:t>
            </a:r>
            <a:r>
              <a:rPr lang="fr-FR" altLang="fr-FR" b="0" err="1"/>
              <a:t>result</a:t>
            </a:r>
            <a:r>
              <a:rPr lang="fr-FR" altLang="fr-FR" b="0"/>
              <a:t>, </a:t>
            </a:r>
            <a:r>
              <a:rPr lang="fr-FR" altLang="fr-FR" b="0" err="1"/>
              <a:t>taking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and DT / 2.</a:t>
            </a:r>
          </a:p>
          <a:p>
            <a:pPr eaLnBrk="1" hangingPunct="1"/>
            <a:r>
              <a:rPr lang="fr-FR" altLang="fr-FR" b="0"/>
              <a:t>(Double computation time). If </a:t>
            </a:r>
            <a:r>
              <a:rPr lang="fr-FR" altLang="fr-FR" b="0" err="1"/>
              <a:t>both</a:t>
            </a:r>
            <a:r>
              <a:rPr lang="fr-FR" altLang="fr-FR" b="0"/>
              <a:t> </a:t>
            </a:r>
            <a:r>
              <a:rPr lang="fr-FR" altLang="fr-FR" b="0" err="1"/>
              <a:t>results</a:t>
            </a:r>
            <a:r>
              <a:rPr lang="fr-FR" altLang="fr-FR" b="0"/>
              <a:t> are </a:t>
            </a:r>
            <a:r>
              <a:rPr lang="fr-FR" altLang="fr-FR" b="0" err="1"/>
              <a:t>equal</a:t>
            </a:r>
            <a:r>
              <a:rPr lang="fr-FR" altLang="fr-FR" b="0"/>
              <a:t> roughly</a:t>
            </a:r>
            <a:r>
              <a:rPr lang="fr-FR" altLang="fr-FR">
                <a:sym typeface="Symbol" pitchFamily="2" charset="2"/>
              </a:rPr>
              <a:t></a:t>
            </a:r>
            <a:r>
              <a:rPr lang="fr-FR" altLang="fr-FR" baseline="-25000">
                <a:sym typeface="Symbol" pitchFamily="2" charset="2"/>
              </a:rPr>
              <a:t>0</a:t>
            </a:r>
          </a:p>
          <a:p>
            <a:pPr eaLnBrk="1" hangingPunct="1"/>
            <a:r>
              <a:rPr lang="fr-FR" altLang="fr-FR" b="0">
                <a:sym typeface="Symbol" pitchFamily="2" charset="2"/>
              </a:rPr>
              <a:t>So the solution </a:t>
            </a:r>
            <a:r>
              <a:rPr lang="fr-FR" altLang="fr-FR" b="0" err="1">
                <a:sym typeface="Symbol" pitchFamily="2" charset="2"/>
              </a:rPr>
              <a:t>is</a:t>
            </a:r>
            <a:r>
              <a:rPr lang="fr-FR" altLang="fr-FR" b="0">
                <a:sym typeface="Symbol" pitchFamily="2" charset="2"/>
              </a:rPr>
              <a:t> acceptable, </a:t>
            </a:r>
            <a:r>
              <a:rPr lang="fr-FR" altLang="fr-FR" b="0" err="1">
                <a:sym typeface="Symbol" pitchFamily="2" charset="2"/>
              </a:rPr>
              <a:t>otherwise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it</a:t>
            </a:r>
            <a:r>
              <a:rPr lang="fr-FR" altLang="fr-FR" b="0">
                <a:sym typeface="Symbol" pitchFamily="2" charset="2"/>
              </a:rPr>
              <a:t> must </a:t>
            </a:r>
            <a:r>
              <a:rPr lang="fr-FR" altLang="fr-FR" b="0" err="1">
                <a:sym typeface="Symbol" pitchFamily="2" charset="2"/>
              </a:rPr>
              <a:t>reduce</a:t>
            </a:r>
            <a:r>
              <a:rPr lang="fr-FR" altLang="fr-FR" b="0">
                <a:sym typeface="Symbol" pitchFamily="2" charset="2"/>
              </a:rPr>
              <a:t> the time </a:t>
            </a:r>
            <a:r>
              <a:rPr lang="fr-FR" altLang="fr-FR" b="0" err="1">
                <a:sym typeface="Symbol" pitchFamily="2" charset="2"/>
              </a:rPr>
              <a:t>step</a:t>
            </a:r>
            <a:r>
              <a:rPr lang="fr-FR" altLang="fr-FR" b="0">
                <a:sym typeface="Symbol" pitchFamily="2" charset="2"/>
              </a:rPr>
              <a:t>.</a:t>
            </a:r>
          </a:p>
          <a:p>
            <a:pPr eaLnBrk="1" hangingPunct="1"/>
            <a:endParaRPr lang="fr-FR" altLang="fr-FR" b="0">
              <a:sym typeface="Symbol" pitchFamily="2" charset="2"/>
            </a:endParaRPr>
          </a:p>
          <a:p>
            <a:pPr eaLnBrk="1" hangingPunct="1"/>
            <a:r>
              <a:rPr lang="fr-FR" altLang="fr-FR" b="0">
                <a:sym typeface="Symbol" pitchFamily="2" charset="2"/>
              </a:rPr>
              <a:t>Simple </a:t>
            </a:r>
            <a:r>
              <a:rPr lang="fr-FR" altLang="fr-FR" b="0" err="1">
                <a:sym typeface="Symbol" pitchFamily="2" charset="2"/>
              </a:rPr>
              <a:t>method</a:t>
            </a:r>
            <a:r>
              <a:rPr lang="fr-FR" altLang="fr-FR" b="0">
                <a:sym typeface="Symbol" pitchFamily="2" charset="2"/>
              </a:rPr>
              <a:t> but </a:t>
            </a:r>
            <a:r>
              <a:rPr lang="fr-FR" altLang="fr-FR" b="0" err="1">
                <a:sym typeface="Symbol" pitchFamily="2" charset="2"/>
              </a:rPr>
              <a:t>very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costly</a:t>
            </a:r>
            <a:r>
              <a:rPr lang="fr-FR" altLang="fr-FR" b="0">
                <a:sym typeface="Symbol" pitchFamily="2" charset="2"/>
              </a:rPr>
              <a:t> in time</a:t>
            </a:r>
            <a:r>
              <a:rPr lang="fr-FR" altLang="fr-FR" b="0"/>
              <a:t> :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/>
              <a:t>How </a:t>
            </a:r>
            <a:r>
              <a:rPr lang="fr-FR" altLang="fr-FR" err="1"/>
              <a:t>many</a:t>
            </a:r>
            <a:r>
              <a:rPr lang="fr-FR" altLang="fr-FR"/>
              <a:t> </a:t>
            </a:r>
            <a:r>
              <a:rPr lang="fr-FR" altLang="fr-FR" err="1"/>
              <a:t>derivative</a:t>
            </a:r>
            <a:r>
              <a:rPr lang="fr-FR" altLang="fr-FR"/>
              <a:t> </a:t>
            </a:r>
            <a:r>
              <a:rPr lang="fr-FR" altLang="fr-FR" err="1"/>
              <a:t>evaluations</a:t>
            </a:r>
            <a:endParaRPr lang="fr-FR" altLang="fr-FR"/>
          </a:p>
          <a:p>
            <a:pPr eaLnBrk="1" hangingPunct="1"/>
            <a:r>
              <a:rPr lang="fr-FR" altLang="fr-FR" b="0"/>
              <a:t>4 for time </a:t>
            </a:r>
            <a:r>
              <a:rPr lang="fr-FR" altLang="fr-FR" b="0" err="1"/>
              <a:t>step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</a:t>
            </a:r>
          </a:p>
          <a:p>
            <a:pPr eaLnBrk="1" hangingPunct="1"/>
            <a:r>
              <a:rPr lang="fr-FR" altLang="fr-FR" b="0"/>
              <a:t>8 for  2 time </a:t>
            </a:r>
            <a:r>
              <a:rPr lang="fr-FR" altLang="fr-FR" b="0" err="1"/>
              <a:t>step</a:t>
            </a:r>
            <a:r>
              <a:rPr lang="fr-FR" altLang="fr-FR" b="0"/>
              <a:t> </a:t>
            </a:r>
            <a:r>
              <a:rPr lang="fr-FR" altLang="fr-FR" b="0" err="1"/>
              <a:t>suing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/ 2, but the first to </a:t>
            </a:r>
            <a:r>
              <a:rPr lang="fr-FR" altLang="fr-FR" b="0" err="1"/>
              <a:t>dt</a:t>
            </a:r>
            <a:r>
              <a:rPr lang="fr-FR" altLang="fr-FR" b="0"/>
              <a:t> / 2 </a:t>
            </a:r>
            <a:r>
              <a:rPr lang="fr-FR" altLang="fr-FR" b="0" err="1"/>
              <a:t>is</a:t>
            </a:r>
            <a:r>
              <a:rPr lang="fr-FR" altLang="fr-FR" b="0"/>
              <a:t> the </a:t>
            </a:r>
            <a:r>
              <a:rPr lang="fr-FR" altLang="fr-FR" b="0" err="1"/>
              <a:t>same</a:t>
            </a:r>
            <a:r>
              <a:rPr lang="fr-FR" altLang="fr-FR" b="0"/>
              <a:t> as </a:t>
            </a:r>
            <a:r>
              <a:rPr lang="fr-FR" altLang="fr-FR" b="0" err="1"/>
              <a:t>that</a:t>
            </a:r>
            <a:r>
              <a:rPr lang="fr-FR" altLang="fr-FR" b="0"/>
              <a:t> at </a:t>
            </a:r>
            <a:r>
              <a:rPr lang="fr-FR" altLang="fr-FR" b="0" err="1"/>
              <a:t>dt</a:t>
            </a:r>
            <a:br>
              <a:rPr lang="fr-FR" altLang="fr-FR" b="0"/>
            </a:br>
            <a:r>
              <a:rPr lang="fr-FR" altLang="fr-FR" b="0" err="1"/>
              <a:t>so</a:t>
            </a:r>
            <a:r>
              <a:rPr lang="fr-FR" altLang="fr-FR" b="0"/>
              <a:t> 11 in total.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To compare </a:t>
            </a:r>
            <a:r>
              <a:rPr lang="fr-FR" altLang="fr-FR" b="0" err="1"/>
              <a:t>with</a:t>
            </a:r>
            <a:r>
              <a:rPr lang="fr-FR" altLang="fr-FR" b="0"/>
              <a:t> 8 </a:t>
            </a:r>
            <a:r>
              <a:rPr lang="fr-FR" altLang="fr-FR" b="0" err="1"/>
              <a:t>evaluations</a:t>
            </a:r>
            <a:r>
              <a:rPr lang="fr-FR" altLang="fr-FR" b="0"/>
              <a:t> (one </a:t>
            </a:r>
            <a:r>
              <a:rPr lang="fr-FR" altLang="fr-FR" b="0" err="1"/>
              <a:t>advances</a:t>
            </a:r>
            <a:r>
              <a:rPr lang="fr-FR" altLang="fr-FR" b="0"/>
              <a:t> </a:t>
            </a:r>
            <a:r>
              <a:rPr lang="fr-FR" altLang="fr-FR" b="0" err="1"/>
              <a:t>dt</a:t>
            </a:r>
            <a:r>
              <a:rPr lang="fr-FR" altLang="fr-FR" b="0"/>
              <a:t> / 2)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/>
              <a:t>So an </a:t>
            </a:r>
            <a:r>
              <a:rPr lang="fr-FR" altLang="fr-FR" b="0" err="1"/>
              <a:t>increase</a:t>
            </a:r>
            <a:r>
              <a:rPr lang="fr-FR" altLang="fr-FR" b="0"/>
              <a:t> in the computation time of 11/8 ~ 1.4 </a:t>
            </a:r>
            <a:br>
              <a:rPr lang="fr-FR" altLang="fr-FR" b="0"/>
            </a:br>
            <a:r>
              <a:rPr lang="fr-FR" altLang="fr-FR" b="0"/>
              <a:t>40% </a:t>
            </a:r>
            <a:r>
              <a:rPr lang="fr-FR" altLang="fr-FR" b="0" err="1"/>
              <a:t>slower</a:t>
            </a:r>
            <a:endParaRPr lang="fr-FR" altLang="fr-FR" b="0"/>
          </a:p>
          <a:p>
            <a:pPr eaLnBrk="1" hangingPunct="1"/>
            <a:endParaRPr lang="fr-FR" altLang="fr-FR" b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numéro de diapositive 5">
            <a:extLst>
              <a:ext uri="{FF2B5EF4-FFF2-40B4-BE49-F238E27FC236}">
                <a16:creationId xmlns:a16="http://schemas.microsoft.com/office/drawing/2014/main" id="{0AD48D75-F076-6C45-8575-B2E52C8C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83</a:t>
            </a:r>
          </a:p>
        </p:txBody>
      </p:sp>
      <p:sp>
        <p:nvSpPr>
          <p:cNvPr id="86019" name="Text Box 2">
            <a:extLst>
              <a:ext uri="{FF2B5EF4-FFF2-40B4-BE49-F238E27FC236}">
                <a16:creationId xmlns:a16="http://schemas.microsoft.com/office/drawing/2014/main" id="{83FA06FD-7031-2E46-A83D-AEB3D4B88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811318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>
                <a:solidFill>
                  <a:srgbClr val="FF0000"/>
                </a:solidFill>
              </a:rPr>
              <a:t>2</a:t>
            </a:r>
            <a:r>
              <a:rPr lang="fr-FR" altLang="fr-FR" b="0" baseline="30000">
                <a:solidFill>
                  <a:srgbClr val="FF0000"/>
                </a:solidFill>
              </a:rPr>
              <a:t>nd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method</a:t>
            </a:r>
            <a:r>
              <a:rPr lang="fr-FR" altLang="fr-FR" b="0">
                <a:solidFill>
                  <a:srgbClr val="FF0000"/>
                </a:solidFill>
              </a:rPr>
              <a:t>:  More </a:t>
            </a:r>
            <a:r>
              <a:rPr lang="fr-FR" altLang="fr-FR" b="0" err="1">
                <a:solidFill>
                  <a:srgbClr val="FF0000"/>
                </a:solidFill>
              </a:rPr>
              <a:t>elegant</a:t>
            </a:r>
            <a:r>
              <a:rPr lang="fr-FR" altLang="fr-FR" b="0">
                <a:solidFill>
                  <a:srgbClr val="FF0000"/>
                </a:solidFill>
              </a:rPr>
              <a:t> and </a:t>
            </a:r>
            <a:r>
              <a:rPr lang="fr-FR" altLang="fr-FR" b="0" err="1">
                <a:solidFill>
                  <a:srgbClr val="FF0000"/>
                </a:solidFill>
              </a:rPr>
              <a:t>faster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cheaper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better</a:t>
            </a:r>
            <a:r>
              <a:rPr lang="fr-FR" altLang="fr-FR" b="0">
                <a:solidFill>
                  <a:srgbClr val="FF0000"/>
                </a:solidFill>
              </a:rPr>
              <a:t> : Adaptive Runge </a:t>
            </a:r>
            <a:r>
              <a:rPr lang="fr-FR" altLang="fr-FR" b="0" err="1">
                <a:solidFill>
                  <a:srgbClr val="FF0000"/>
                </a:solidFill>
              </a:rPr>
              <a:t>Kutta</a:t>
            </a:r>
            <a:r>
              <a:rPr lang="fr-FR" altLang="fr-FR" b="0">
                <a:solidFill>
                  <a:srgbClr val="FF0000"/>
                </a:solidFill>
              </a:rPr>
              <a:t> 5</a:t>
            </a:r>
          </a:p>
          <a:p>
            <a:pPr eaLnBrk="1" hangingPunct="1"/>
            <a:r>
              <a:rPr lang="fr-FR" altLang="fr-FR" b="0" err="1">
                <a:solidFill>
                  <a:srgbClr val="FF0000"/>
                </a:solidFill>
              </a:rPr>
              <a:t>Fehlberg</a:t>
            </a:r>
            <a:r>
              <a:rPr lang="fr-FR" altLang="fr-FR" b="0">
                <a:solidFill>
                  <a:srgbClr val="FF0000"/>
                </a:solidFill>
              </a:rPr>
              <a:t> </a:t>
            </a:r>
            <a:r>
              <a:rPr lang="fr-FR" altLang="fr-FR" b="0" err="1">
                <a:solidFill>
                  <a:srgbClr val="FF0000"/>
                </a:solidFill>
              </a:rPr>
              <a:t>method</a:t>
            </a:r>
            <a:r>
              <a:rPr lang="fr-FR" altLang="fr-FR" b="0">
                <a:solidFill>
                  <a:srgbClr val="FF0000"/>
                </a:solidFill>
              </a:rPr>
              <a:t> for Runge </a:t>
            </a:r>
            <a:r>
              <a:rPr lang="fr-FR" altLang="fr-FR" b="0" err="1">
                <a:solidFill>
                  <a:srgbClr val="FF0000"/>
                </a:solidFill>
              </a:rPr>
              <a:t>Kutta</a:t>
            </a:r>
            <a:endParaRPr lang="fr-FR" altLang="fr-FR" b="0">
              <a:solidFill>
                <a:srgbClr val="FF0000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b="0" err="1">
                <a:solidFill>
                  <a:schemeClr val="accent2"/>
                </a:solidFill>
              </a:rPr>
              <a:t>Felhberg</a:t>
            </a:r>
            <a:r>
              <a:rPr lang="fr-FR" altLang="fr-FR" b="0">
                <a:solidFill>
                  <a:schemeClr val="accent2"/>
                </a:solidFill>
              </a:rPr>
              <a:t> </a:t>
            </a:r>
            <a:r>
              <a:rPr lang="fr-FR" altLang="fr-FR" b="0" err="1">
                <a:solidFill>
                  <a:schemeClr val="accent2"/>
                </a:solidFill>
              </a:rPr>
              <a:t>studied</a:t>
            </a:r>
            <a:r>
              <a:rPr lang="fr-FR" altLang="fr-FR" b="0">
                <a:solidFill>
                  <a:schemeClr val="accent2"/>
                </a:solidFill>
              </a:rPr>
              <a:t> RK5. It </a:t>
            </a:r>
            <a:r>
              <a:rPr lang="fr-FR" altLang="fr-FR" b="0" err="1">
                <a:solidFill>
                  <a:schemeClr val="accent2"/>
                </a:solidFill>
              </a:rPr>
              <a:t>requires</a:t>
            </a:r>
            <a:r>
              <a:rPr lang="fr-FR" altLang="fr-FR" b="0">
                <a:solidFill>
                  <a:schemeClr val="accent2"/>
                </a:solidFill>
              </a:rPr>
              <a:t> 6 calls to the </a:t>
            </a:r>
            <a:r>
              <a:rPr lang="fr-FR" altLang="fr-FR" b="0" err="1">
                <a:solidFill>
                  <a:schemeClr val="accent2"/>
                </a:solidFill>
              </a:rPr>
              <a:t>derivative</a:t>
            </a:r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r>
              <a:rPr lang="fr-FR" altLang="fr-FR" b="0">
                <a:solidFill>
                  <a:schemeClr val="accent2"/>
                </a:solidFill>
              </a:rPr>
              <a:t>The RK5 </a:t>
            </a:r>
            <a:r>
              <a:rPr lang="fr-FR" altLang="fr-FR" b="0" err="1">
                <a:solidFill>
                  <a:schemeClr val="accent2"/>
                </a:solidFill>
              </a:rPr>
              <a:t>is</a:t>
            </a:r>
            <a:r>
              <a:rPr lang="fr-FR" altLang="fr-FR" b="0">
                <a:solidFill>
                  <a:schemeClr val="accent2"/>
                </a:solidFill>
              </a:rPr>
              <a:t> as </a:t>
            </a:r>
            <a:r>
              <a:rPr lang="fr-FR" altLang="fr-FR" b="0" err="1">
                <a:solidFill>
                  <a:schemeClr val="accent2"/>
                </a:solidFill>
              </a:rPr>
              <a:t>follows</a:t>
            </a:r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  <a:p>
            <a:pPr eaLnBrk="1" hangingPunct="1"/>
            <a:endParaRPr lang="fr-FR" altLang="fr-FR" b="0">
              <a:solidFill>
                <a:schemeClr val="accent2"/>
              </a:solidFill>
            </a:endParaRPr>
          </a:p>
        </p:txBody>
      </p:sp>
      <p:pic>
        <p:nvPicPr>
          <p:cNvPr id="86020" name="Picture 6">
            <a:extLst>
              <a:ext uri="{FF2B5EF4-FFF2-40B4-BE49-F238E27FC236}">
                <a16:creationId xmlns:a16="http://schemas.microsoft.com/office/drawing/2014/main" id="{FAE4A7BC-39C2-7C4B-ACCE-1A80E64E4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708275"/>
            <a:ext cx="76200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1" name="Text Box 7">
            <a:extLst>
              <a:ext uri="{FF2B5EF4-FFF2-40B4-BE49-F238E27FC236}">
                <a16:creationId xmlns:a16="http://schemas.microsoft.com/office/drawing/2014/main" id="{F72545DF-0936-4543-9739-285D99AA5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583238"/>
            <a:ext cx="36856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The </a:t>
            </a:r>
            <a:r>
              <a:rPr lang="fr-FR" altLang="fr-FR" err="1"/>
              <a:t>result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accurate</a:t>
            </a:r>
            <a:r>
              <a:rPr lang="fr-FR" altLang="fr-FR"/>
              <a:t> to </a:t>
            </a:r>
            <a:r>
              <a:rPr lang="fr-FR" altLang="fr-FR" err="1"/>
              <a:t>order</a:t>
            </a:r>
            <a:r>
              <a:rPr lang="fr-FR" altLang="fr-FR"/>
              <a:t> 5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u numéro de diapositive 4">
            <a:extLst>
              <a:ext uri="{FF2B5EF4-FFF2-40B4-BE49-F238E27FC236}">
                <a16:creationId xmlns:a16="http://schemas.microsoft.com/office/drawing/2014/main" id="{00F0A967-ABCB-C64C-B9B8-1BD1CE1A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84</a:t>
            </a:r>
          </a:p>
        </p:txBody>
      </p:sp>
      <p:sp>
        <p:nvSpPr>
          <p:cNvPr id="87043" name="Text Box 2">
            <a:extLst>
              <a:ext uri="{FF2B5EF4-FFF2-40B4-BE49-F238E27FC236}">
                <a16:creationId xmlns:a16="http://schemas.microsoft.com/office/drawing/2014/main" id="{8BB490E4-0F89-6849-A9AA-61DB7B497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639763"/>
            <a:ext cx="77508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But </a:t>
            </a:r>
            <a:r>
              <a:rPr lang="fr-FR" altLang="fr-FR" err="1"/>
              <a:t>Fehlberg</a:t>
            </a:r>
            <a:r>
              <a:rPr lang="fr-FR" altLang="fr-FR"/>
              <a:t> shows </a:t>
            </a:r>
            <a:r>
              <a:rPr lang="fr-FR" altLang="fr-FR" err="1"/>
              <a:t>that</a:t>
            </a:r>
            <a:r>
              <a:rPr lang="fr-FR" altLang="fr-FR"/>
              <a:t> </a:t>
            </a:r>
            <a:r>
              <a:rPr lang="fr-FR" altLang="fr-FR" err="1"/>
              <a:t>other</a:t>
            </a:r>
            <a:r>
              <a:rPr lang="fr-FR" altLang="fr-FR"/>
              <a:t> </a:t>
            </a:r>
            <a:r>
              <a:rPr lang="fr-FR" altLang="fr-FR" err="1"/>
              <a:t>combination</a:t>
            </a:r>
            <a:r>
              <a:rPr lang="fr-FR" altLang="fr-FR"/>
              <a:t> coefficients</a:t>
            </a:r>
            <a:br>
              <a:rPr lang="fr-FR" altLang="fr-FR"/>
            </a:br>
            <a:r>
              <a:rPr lang="fr-FR" altLang="fr-FR" err="1"/>
              <a:t>gives</a:t>
            </a:r>
            <a:r>
              <a:rPr lang="fr-FR" altLang="fr-FR"/>
              <a:t> a </a:t>
            </a:r>
            <a:r>
              <a:rPr lang="fr-FR" altLang="fr-FR" err="1"/>
              <a:t>result</a:t>
            </a:r>
            <a:r>
              <a:rPr lang="fr-FR" altLang="fr-FR"/>
              <a:t> </a:t>
            </a:r>
            <a:r>
              <a:rPr lang="fr-FR" altLang="fr-FR" err="1"/>
              <a:t>with</a:t>
            </a:r>
            <a:r>
              <a:rPr lang="fr-FR" altLang="fr-FR"/>
              <a:t> 4th </a:t>
            </a:r>
            <a:r>
              <a:rPr lang="fr-FR" altLang="fr-FR" err="1"/>
              <a:t>order</a:t>
            </a:r>
            <a:r>
              <a:rPr lang="fr-FR" altLang="fr-FR"/>
              <a:t> </a:t>
            </a:r>
            <a:r>
              <a:rPr lang="fr-FR" altLang="fr-FR" err="1"/>
              <a:t>accuraty</a:t>
            </a:r>
            <a:r>
              <a:rPr lang="fr-FR" altLang="fr-FR"/>
              <a:t> (</a:t>
            </a:r>
            <a:r>
              <a:rPr lang="fr-FR" altLang="fr-FR" err="1"/>
              <a:t>with</a:t>
            </a:r>
            <a:r>
              <a:rPr lang="fr-FR" altLang="fr-FR"/>
              <a:t> </a:t>
            </a:r>
            <a:r>
              <a:rPr lang="fr-FR" altLang="fr-FR" err="1"/>
              <a:t>different</a:t>
            </a:r>
            <a:r>
              <a:rPr lang="fr-FR" altLang="fr-FR"/>
              <a:t> coefficients, but </a:t>
            </a:r>
            <a:br>
              <a:rPr lang="fr-FR" altLang="fr-FR"/>
            </a:br>
            <a:r>
              <a:rPr lang="fr-FR" altLang="fr-FR" err="1"/>
              <a:t>same</a:t>
            </a:r>
            <a:r>
              <a:rPr lang="fr-FR" altLang="fr-FR"/>
              <a:t> </a:t>
            </a:r>
            <a:r>
              <a:rPr lang="fr-FR" altLang="fr-FR" err="1"/>
              <a:t>evaluations</a:t>
            </a:r>
            <a:r>
              <a:rPr lang="fr-FR" altLang="fr-FR"/>
              <a:t> of </a:t>
            </a:r>
            <a:r>
              <a:rPr lang="fr-FR" altLang="fr-FR" err="1"/>
              <a:t>derivative</a:t>
            </a:r>
            <a:r>
              <a:rPr lang="fr-FR" altLang="fr-FR"/>
              <a:t>)</a:t>
            </a:r>
          </a:p>
        </p:txBody>
      </p:sp>
      <p:pic>
        <p:nvPicPr>
          <p:cNvPr id="87044" name="Picture 3">
            <a:extLst>
              <a:ext uri="{FF2B5EF4-FFF2-40B4-BE49-F238E27FC236}">
                <a16:creationId xmlns:a16="http://schemas.microsoft.com/office/drawing/2014/main" id="{0D108772-CD53-EA4A-95A9-203CC5101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71437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5" name="Picture 4">
            <a:extLst>
              <a:ext uri="{FF2B5EF4-FFF2-40B4-BE49-F238E27FC236}">
                <a16:creationId xmlns:a16="http://schemas.microsoft.com/office/drawing/2014/main" id="{985E1004-DCFA-EA4A-8835-2B73FB38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751138"/>
            <a:ext cx="71247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6" name="Text Box 5">
            <a:extLst>
              <a:ext uri="{FF2B5EF4-FFF2-40B4-BE49-F238E27FC236}">
                <a16:creationId xmlns:a16="http://schemas.microsoft.com/office/drawing/2014/main" id="{9AD399D4-2816-8549-B54F-9E080063B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504950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5th </a:t>
            </a:r>
            <a:r>
              <a:rPr lang="fr-FR" altLang="fr-FR" err="1"/>
              <a:t>order</a:t>
            </a:r>
            <a:endParaRPr lang="fr-FR" altLang="fr-FR"/>
          </a:p>
        </p:txBody>
      </p:sp>
      <p:sp>
        <p:nvSpPr>
          <p:cNvPr id="87047" name="Text Box 6">
            <a:extLst>
              <a:ext uri="{FF2B5EF4-FFF2-40B4-BE49-F238E27FC236}">
                <a16:creationId xmlns:a16="http://schemas.microsoft.com/office/drawing/2014/main" id="{233F4750-0F9C-7240-82C4-E28C1641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368550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4th </a:t>
            </a:r>
            <a:r>
              <a:rPr lang="fr-FR" altLang="fr-FR" err="1"/>
              <a:t>order</a:t>
            </a:r>
            <a:endParaRPr lang="fr-FR" altLang="fr-FR"/>
          </a:p>
        </p:txBody>
      </p:sp>
      <p:sp>
        <p:nvSpPr>
          <p:cNvPr id="87048" name="Text Box 7">
            <a:extLst>
              <a:ext uri="{FF2B5EF4-FFF2-40B4-BE49-F238E27FC236}">
                <a16:creationId xmlns:a16="http://schemas.microsoft.com/office/drawing/2014/main" id="{6083F098-2346-2242-91EA-E2DCABAC5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3808413"/>
            <a:ext cx="7105650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SO: In </a:t>
            </a:r>
            <a:r>
              <a:rPr lang="fr-FR" altLang="fr-FR" err="1"/>
              <a:t>calculating</a:t>
            </a:r>
            <a:r>
              <a:rPr lang="fr-FR" altLang="fr-FR"/>
              <a:t> the </a:t>
            </a:r>
            <a:r>
              <a:rPr lang="fr-FR" altLang="fr-FR" err="1"/>
              <a:t>same</a:t>
            </a:r>
            <a:r>
              <a:rPr lang="fr-FR" altLang="fr-FR"/>
              <a:t> </a:t>
            </a:r>
            <a:r>
              <a:rPr lang="fr-FR" altLang="fr-FR" err="1"/>
              <a:t>quantities</a:t>
            </a:r>
            <a:r>
              <a:rPr lang="fr-FR" altLang="fr-FR"/>
              <a:t> k1 to k6, </a:t>
            </a:r>
            <a:r>
              <a:rPr lang="fr-FR" altLang="fr-FR" err="1"/>
              <a:t>we</a:t>
            </a:r>
            <a:r>
              <a:rPr lang="fr-FR" altLang="fr-FR"/>
              <a:t> </a:t>
            </a:r>
            <a:r>
              <a:rPr lang="fr-FR" altLang="fr-FR" err="1"/>
              <a:t>can</a:t>
            </a:r>
            <a:r>
              <a:rPr lang="fr-FR" altLang="fr-FR"/>
              <a:t> have</a:t>
            </a:r>
            <a:br>
              <a:rPr lang="fr-FR" altLang="fr-FR"/>
            </a:br>
            <a:r>
              <a:rPr lang="fr-FR" altLang="fr-FR" err="1"/>
              <a:t>two</a:t>
            </a:r>
            <a:r>
              <a:rPr lang="fr-FR" altLang="fr-FR"/>
              <a:t> </a:t>
            </a:r>
            <a:r>
              <a:rPr lang="fr-FR" altLang="fr-FR" err="1"/>
              <a:t>different</a:t>
            </a:r>
            <a:r>
              <a:rPr lang="fr-FR" altLang="fr-FR"/>
              <a:t> </a:t>
            </a:r>
            <a:r>
              <a:rPr lang="fr-FR" altLang="fr-FR" err="1"/>
              <a:t>assessments</a:t>
            </a:r>
            <a:r>
              <a:rPr lang="fr-FR" altLang="fr-FR"/>
              <a:t> of the </a:t>
            </a:r>
            <a:r>
              <a:rPr lang="fr-FR" altLang="fr-FR" err="1"/>
              <a:t>result</a:t>
            </a:r>
            <a:r>
              <a:rPr lang="fr-FR" altLang="fr-FR"/>
              <a:t>: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Y</a:t>
            </a:r>
            <a:r>
              <a:rPr lang="fr-FR" altLang="fr-FR" baseline="-25000" err="1"/>
              <a:t>not</a:t>
            </a:r>
            <a:r>
              <a:rPr lang="fr-FR" altLang="fr-FR" baseline="-25000"/>
              <a:t> </a:t>
            </a:r>
            <a:r>
              <a:rPr lang="fr-FR" altLang="fr-FR"/>
              <a:t>to about 5</a:t>
            </a:r>
          </a:p>
          <a:p>
            <a:pPr eaLnBrk="1" hangingPunct="1"/>
            <a:r>
              <a:rPr lang="fr-FR" altLang="fr-FR"/>
              <a:t>Y *</a:t>
            </a:r>
            <a:r>
              <a:rPr lang="fr-FR" altLang="fr-FR" baseline="-25000" err="1"/>
              <a:t>not</a:t>
            </a:r>
            <a:r>
              <a:rPr lang="fr-FR" altLang="fr-FR" err="1"/>
              <a:t>to</a:t>
            </a:r>
            <a:r>
              <a:rPr lang="fr-FR" altLang="fr-FR"/>
              <a:t> </a:t>
            </a:r>
            <a:r>
              <a:rPr lang="fr-FR" altLang="fr-FR" err="1"/>
              <a:t>order</a:t>
            </a:r>
            <a:r>
              <a:rPr lang="fr-FR" altLang="fr-FR"/>
              <a:t> 4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=&gt; ABS (Y *</a:t>
            </a:r>
            <a:r>
              <a:rPr lang="fr-FR" altLang="fr-FR" baseline="-25000"/>
              <a:t>not</a:t>
            </a:r>
            <a:r>
              <a:rPr lang="fr-FR" altLang="fr-FR" baseline="30000"/>
              <a:t>-</a:t>
            </a:r>
            <a:r>
              <a:rPr lang="fr-FR" altLang="fr-FR" err="1"/>
              <a:t>Y</a:t>
            </a:r>
            <a:r>
              <a:rPr lang="fr-FR" altLang="fr-FR" baseline="-25000" err="1"/>
              <a:t>not</a:t>
            </a:r>
            <a:r>
              <a:rPr lang="fr-FR" altLang="fr-FR"/>
              <a:t>) Is an </a:t>
            </a:r>
            <a:r>
              <a:rPr lang="fr-FR" altLang="fr-FR" err="1"/>
              <a:t>estimate</a:t>
            </a:r>
            <a:r>
              <a:rPr lang="fr-FR" altLang="fr-FR"/>
              <a:t> of the </a:t>
            </a:r>
            <a:r>
              <a:rPr lang="fr-FR" altLang="fr-FR" err="1"/>
              <a:t>error</a:t>
            </a:r>
            <a:r>
              <a:rPr lang="fr-FR" altLang="fr-FR"/>
              <a:t> in the </a:t>
            </a:r>
            <a:r>
              <a:rPr lang="fr-FR" altLang="fr-FR" err="1"/>
              <a:t>order</a:t>
            </a:r>
            <a:r>
              <a:rPr lang="fr-FR" altLang="fr-FR"/>
              <a:t> of 5</a:t>
            </a:r>
          </a:p>
        </p:txBody>
      </p:sp>
      <p:graphicFrame>
        <p:nvGraphicFramePr>
          <p:cNvPr id="87049" name="Object 8">
            <a:extLst>
              <a:ext uri="{FF2B5EF4-FFF2-40B4-BE49-F238E27FC236}">
                <a16:creationId xmlns:a16="http://schemas.microsoft.com/office/drawing/2014/main" id="{34B83BA4-7299-914C-BC24-4E302947A0B1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3495675" y="1168400"/>
          <a:ext cx="2151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900" imgH="4978400" progId="Equation.3">
                  <p:embed/>
                </p:oleObj>
              </mc:Choice>
              <mc:Fallback>
                <p:oleObj name="Equation" r:id="rId4" imgW="2628900" imgH="4978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168400"/>
                        <a:ext cx="2151063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u numéro de diapositive 5">
            <a:extLst>
              <a:ext uri="{FF2B5EF4-FFF2-40B4-BE49-F238E27FC236}">
                <a16:creationId xmlns:a16="http://schemas.microsoft.com/office/drawing/2014/main" id="{D78A2A87-C642-C74B-88DD-EE2BB434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85</a:t>
            </a:r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93E09958-19D6-C845-AC2E-292BC35F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47775"/>
            <a:ext cx="85725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68" name="Text Box 3">
            <a:extLst>
              <a:ext uri="{FF2B5EF4-FFF2-40B4-BE49-F238E27FC236}">
                <a16:creationId xmlns:a16="http://schemas.microsoft.com/office/drawing/2014/main" id="{839FCA10-5F4C-9B48-A522-ECEA4E37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038" y="712788"/>
            <a:ext cx="30059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Coefficients table for RK5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23C2798-1028-6548-8EBD-834B605EFA52}"/>
              </a:ext>
            </a:extLst>
          </p:cNvPr>
          <p:cNvSpPr txBox="1"/>
          <p:nvPr/>
        </p:nvSpPr>
        <p:spPr>
          <a:xfrm>
            <a:off x="6660232" y="555839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order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F24148-9628-C74F-BC7F-88975600509A}"/>
              </a:ext>
            </a:extLst>
          </p:cNvPr>
          <p:cNvSpPr txBox="1"/>
          <p:nvPr/>
        </p:nvSpPr>
        <p:spPr>
          <a:xfrm>
            <a:off x="7731649" y="553247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order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BB3F9C5-4A91-7040-B934-8BEF3D95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0265B-ACDB-164F-A5A6-0595C1150FC0}" type="slidenum">
              <a:rPr lang="fr-FR" altLang="fr-FR" smtClean="0"/>
              <a:pPr/>
              <a:t>9</a:t>
            </a:fld>
            <a:endParaRPr lang="fr-FR" altLang="fr-FR"/>
          </a:p>
        </p:txBody>
      </p:sp>
      <p:pic>
        <p:nvPicPr>
          <p:cNvPr id="190466" name="Picture 2" descr="Propagative vs. standing waves | APMR">
            <a:extLst>
              <a:ext uri="{FF2B5EF4-FFF2-40B4-BE49-F238E27FC236}">
                <a16:creationId xmlns:a16="http://schemas.microsoft.com/office/drawing/2014/main" id="{F93C877A-415D-2A47-9604-690478AF0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990600"/>
            <a:ext cx="5747477" cy="4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631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u numéro de diapositive 5">
            <a:extLst>
              <a:ext uri="{FF2B5EF4-FFF2-40B4-BE49-F238E27FC236}">
                <a16:creationId xmlns:a16="http://schemas.microsoft.com/office/drawing/2014/main" id="{CC792B0A-0229-DE47-B93A-E96883D7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86</a:t>
            </a:r>
          </a:p>
        </p:txBody>
      </p:sp>
      <p:sp>
        <p:nvSpPr>
          <p:cNvPr id="89091" name="Text Box 2">
            <a:extLst>
              <a:ext uri="{FF2B5EF4-FFF2-40B4-BE49-F238E27FC236}">
                <a16:creationId xmlns:a16="http://schemas.microsoft.com/office/drawing/2014/main" id="{2397A756-492B-A742-AAA7-6DD370AAE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207963"/>
            <a:ext cx="672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We can use an array of coefficients also for the RK4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85F26205-C3B9-D147-8703-35AB54EC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233863"/>
            <a:ext cx="2592388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3" name="AutoShape 5">
            <a:extLst>
              <a:ext uri="{FF2B5EF4-FFF2-40B4-BE49-F238E27FC236}">
                <a16:creationId xmlns:a16="http://schemas.microsoft.com/office/drawing/2014/main" id="{4C94B8FA-61E6-7A44-88D3-15A51575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168900"/>
            <a:ext cx="936625" cy="504825"/>
          </a:xfrm>
          <a:prstGeom prst="leftRightArrow">
            <a:avLst>
              <a:gd name="adj1" fmla="val 50000"/>
              <a:gd name="adj2" fmla="val 371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pic>
        <p:nvPicPr>
          <p:cNvPr id="89094" name="Picture 6">
            <a:extLst>
              <a:ext uri="{FF2B5EF4-FFF2-40B4-BE49-F238E27FC236}">
                <a16:creationId xmlns:a16="http://schemas.microsoft.com/office/drawing/2014/main" id="{663DF228-79BC-7549-BB88-B7BDFD5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4376738"/>
            <a:ext cx="3457575" cy="200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5" name="Text Box 7">
            <a:extLst>
              <a:ext uri="{FF2B5EF4-FFF2-40B4-BE49-F238E27FC236}">
                <a16:creationId xmlns:a16="http://schemas.microsoft.com/office/drawing/2014/main" id="{09E03899-04CB-0142-898E-9F5DF2C4A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6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RK4</a:t>
            </a:r>
          </a:p>
        </p:txBody>
      </p:sp>
      <p:pic>
        <p:nvPicPr>
          <p:cNvPr id="89096" name="Picture 8">
            <a:extLst>
              <a:ext uri="{FF2B5EF4-FFF2-40B4-BE49-F238E27FC236}">
                <a16:creationId xmlns:a16="http://schemas.microsoft.com/office/drawing/2014/main" id="{3347719F-7DF8-1345-B7D0-02E8E904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337300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7" name="Picture 9">
            <a:extLst>
              <a:ext uri="{FF2B5EF4-FFF2-40B4-BE49-F238E27FC236}">
                <a16:creationId xmlns:a16="http://schemas.microsoft.com/office/drawing/2014/main" id="{1039CAEE-0B89-B746-BFC5-5F1D4C72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757488"/>
            <a:ext cx="6840538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numéro de diapositive 5">
            <a:extLst>
              <a:ext uri="{FF2B5EF4-FFF2-40B4-BE49-F238E27FC236}">
                <a16:creationId xmlns:a16="http://schemas.microsoft.com/office/drawing/2014/main" id="{27E4E3CD-FAE5-3344-BF84-17F4FCEB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87</a:t>
            </a:r>
          </a:p>
        </p:txBody>
      </p:sp>
      <p:sp>
        <p:nvSpPr>
          <p:cNvPr id="90115" name="Text Box 2">
            <a:extLst>
              <a:ext uri="{FF2B5EF4-FFF2-40B4-BE49-F238E27FC236}">
                <a16:creationId xmlns:a16="http://schemas.microsoft.com/office/drawing/2014/main" id="{6F6EC199-27F7-9747-BA87-9CB329BD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96888"/>
            <a:ext cx="6440225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Suppose </a:t>
            </a:r>
            <a:r>
              <a:rPr lang="fr-FR" altLang="fr-FR" err="1"/>
              <a:t>we</a:t>
            </a:r>
            <a:r>
              <a:rPr lang="fr-FR" altLang="fr-FR"/>
              <a:t> have </a:t>
            </a:r>
            <a:r>
              <a:rPr lang="fr-FR" altLang="fr-FR" err="1"/>
              <a:t>two</a:t>
            </a:r>
            <a:r>
              <a:rPr lang="fr-FR" altLang="fr-FR"/>
              <a:t> </a:t>
            </a:r>
            <a:r>
              <a:rPr lang="fr-FR" altLang="fr-FR" err="1"/>
              <a:t>different</a:t>
            </a:r>
            <a:r>
              <a:rPr lang="fr-FR" altLang="fr-FR"/>
              <a:t> </a:t>
            </a:r>
            <a:r>
              <a:rPr lang="fr-FR" altLang="fr-FR" err="1"/>
              <a:t>estimates</a:t>
            </a:r>
            <a:r>
              <a:rPr lang="fr-FR" altLang="fr-FR"/>
              <a:t> of the </a:t>
            </a:r>
            <a:r>
              <a:rPr lang="fr-FR" altLang="fr-FR" err="1"/>
              <a:t>result</a:t>
            </a:r>
            <a:r>
              <a:rPr lang="fr-FR" altLang="fr-FR"/>
              <a:t>, </a:t>
            </a:r>
          </a:p>
          <a:p>
            <a:pPr eaLnBrk="1" hangingPunct="1"/>
            <a:endParaRPr lang="fr-FR" altLang="fr-FR" b="0"/>
          </a:p>
          <a:p>
            <a:pPr eaLnBrk="1" hangingPunct="1"/>
            <a:r>
              <a:rPr lang="fr-FR" altLang="fr-FR" b="0" err="1"/>
              <a:t>X</a:t>
            </a:r>
            <a:r>
              <a:rPr lang="fr-FR" altLang="fr-FR" b="0" baseline="-25000" err="1"/>
              <a:t>n</a:t>
            </a:r>
            <a:r>
              <a:rPr lang="fr-FR" altLang="fr-FR" b="0"/>
              <a:t> and X</a:t>
            </a:r>
            <a:r>
              <a:rPr lang="fr-FR" altLang="fr-FR" b="0" baseline="30000"/>
              <a:t>*</a:t>
            </a:r>
            <a:r>
              <a:rPr lang="fr-FR" altLang="fr-FR" b="0" baseline="-25000"/>
              <a:t>n</a:t>
            </a:r>
          </a:p>
          <a:p>
            <a:pPr eaLnBrk="1" hangingPunct="1"/>
            <a:endParaRPr lang="fr-FR" altLang="fr-FR" b="0" baseline="-25000"/>
          </a:p>
          <a:p>
            <a:pPr eaLnBrk="1" hangingPunct="1"/>
            <a:r>
              <a:rPr lang="fr-FR" altLang="fr-FR" b="0"/>
              <a:t>The </a:t>
            </a:r>
            <a:r>
              <a:rPr lang="fr-FR" altLang="fr-FR" b="0" err="1"/>
              <a:t>error</a:t>
            </a:r>
            <a:r>
              <a:rPr lang="fr-FR" altLang="fr-FR" b="0"/>
              <a:t> </a:t>
            </a:r>
            <a:r>
              <a:rPr lang="fr-FR" altLang="fr-FR" b="0">
                <a:sym typeface="Symbol" pitchFamily="2" charset="2"/>
              </a:rPr>
              <a:t> ~ || X</a:t>
            </a:r>
            <a:r>
              <a:rPr lang="fr-FR" altLang="fr-FR" b="0"/>
              <a:t> *</a:t>
            </a:r>
            <a:r>
              <a:rPr lang="fr-FR" altLang="fr-FR" b="0" baseline="-25000"/>
              <a:t>n</a:t>
            </a:r>
            <a:r>
              <a:rPr lang="fr-FR" altLang="fr-FR" b="0"/>
              <a:t>- </a:t>
            </a:r>
            <a:r>
              <a:rPr lang="fr-FR" altLang="fr-FR" b="0" err="1"/>
              <a:t>X</a:t>
            </a:r>
            <a:r>
              <a:rPr lang="fr-FR" altLang="fr-FR" b="0" baseline="-25000" err="1"/>
              <a:t>not</a:t>
            </a:r>
            <a:r>
              <a:rPr lang="fr-FR" altLang="fr-FR" b="0"/>
              <a:t>|| </a:t>
            </a:r>
            <a:r>
              <a:rPr lang="fr-FR" altLang="fr-FR" b="0">
                <a:sym typeface="Symbol" pitchFamily="2" charset="2"/>
              </a:rPr>
              <a:t>dt</a:t>
            </a:r>
            <a:r>
              <a:rPr lang="fr-FR" altLang="fr-FR" b="0" baseline="30000">
                <a:sym typeface="Symbol" pitchFamily="2" charset="2"/>
              </a:rPr>
              <a:t>5</a:t>
            </a:r>
          </a:p>
          <a:p>
            <a:pPr eaLnBrk="1" hangingPunct="1"/>
            <a:endParaRPr lang="fr-FR" altLang="fr-FR" b="0" baseline="30000">
              <a:sym typeface="Symbol" pitchFamily="2" charset="2"/>
            </a:endParaRPr>
          </a:p>
          <a:p>
            <a:pPr eaLnBrk="1" hangingPunct="1"/>
            <a:r>
              <a:rPr lang="fr-FR" altLang="fr-FR" b="0" err="1">
                <a:sym typeface="Symbol" pitchFamily="2" charset="2"/>
              </a:rPr>
              <a:t>We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seek</a:t>
            </a:r>
            <a:r>
              <a:rPr lang="fr-FR" altLang="fr-FR" b="0">
                <a:sym typeface="Symbol" pitchFamily="2" charset="2"/>
              </a:rPr>
              <a:t> the new </a:t>
            </a:r>
            <a:r>
              <a:rPr lang="fr-FR" altLang="fr-FR" b="0" err="1">
                <a:sym typeface="Symbol" pitchFamily="2" charset="2"/>
              </a:rPr>
              <a:t>timestep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so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that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sz="1800" b="0">
                <a:sym typeface="Symbol" pitchFamily="2" charset="2"/>
              </a:rPr>
              <a:t></a:t>
            </a:r>
            <a:r>
              <a:rPr lang="fr-FR" altLang="fr-FR" sz="1800" b="0" baseline="-25000">
                <a:sym typeface="Symbol" pitchFamily="2" charset="2"/>
              </a:rPr>
              <a:t>0</a:t>
            </a:r>
            <a:r>
              <a:rPr lang="fr-FR" altLang="fr-FR" sz="1800" b="0">
                <a:sym typeface="Symbol" pitchFamily="2" charset="2"/>
              </a:rPr>
              <a:t> /  </a:t>
            </a:r>
            <a:r>
              <a:rPr lang="fr-FR" altLang="fr-FR" b="0">
                <a:sym typeface="Symbol" pitchFamily="2" charset="2"/>
              </a:rPr>
              <a:t>=</a:t>
            </a:r>
            <a:r>
              <a:rPr lang="fr-FR" altLang="fr-FR" b="0" err="1">
                <a:sym typeface="Symbol" pitchFamily="2" charset="2"/>
              </a:rPr>
              <a:t>Precision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required</a:t>
            </a:r>
            <a:endParaRPr lang="fr-FR" altLang="fr-FR" b="0" baseline="-25000">
              <a:sym typeface="Symbol" pitchFamily="2" charset="2"/>
            </a:endParaRPr>
          </a:p>
          <a:p>
            <a:pPr eaLnBrk="1" hangingPunct="1"/>
            <a:endParaRPr lang="fr-FR" altLang="fr-FR" b="0" baseline="-25000">
              <a:sym typeface="Symbol" pitchFamily="2" charset="2"/>
            </a:endParaRPr>
          </a:p>
          <a:p>
            <a:pPr eaLnBrk="1" hangingPunct="1"/>
            <a:r>
              <a:rPr lang="fr-FR" altLang="fr-FR" b="0">
                <a:sym typeface="Symbol" pitchFamily="2" charset="2"/>
              </a:rPr>
              <a:t>So </a:t>
            </a:r>
            <a:r>
              <a:rPr lang="fr-FR" altLang="fr-FR" b="0" err="1">
                <a:sym typeface="Symbol" pitchFamily="2" charset="2"/>
              </a:rPr>
              <a:t>we</a:t>
            </a:r>
            <a:r>
              <a:rPr lang="fr-FR" altLang="fr-FR" b="0">
                <a:sym typeface="Symbol" pitchFamily="2" charset="2"/>
              </a:rPr>
              <a:t> have </a:t>
            </a:r>
            <a:r>
              <a:rPr lang="fr-FR" altLang="fr-FR" sz="2200" b="0">
                <a:sym typeface="Symbol" pitchFamily="2" charset="2"/>
              </a:rPr>
              <a:t>(</a:t>
            </a:r>
            <a:r>
              <a:rPr lang="fr-FR" altLang="fr-FR" sz="2200" b="0" err="1">
                <a:sym typeface="Symbol" pitchFamily="2" charset="2"/>
              </a:rPr>
              <a:t>dt</a:t>
            </a:r>
            <a:r>
              <a:rPr lang="fr-FR" altLang="fr-FR" sz="2200" b="0">
                <a:sym typeface="Symbol" pitchFamily="2" charset="2"/>
              </a:rPr>
              <a:t>’ / </a:t>
            </a:r>
            <a:r>
              <a:rPr lang="fr-FR" altLang="fr-FR" sz="2200" b="0" err="1">
                <a:sym typeface="Symbol" pitchFamily="2" charset="2"/>
              </a:rPr>
              <a:t>dt</a:t>
            </a:r>
            <a:r>
              <a:rPr lang="fr-FR" altLang="fr-FR" sz="2200" b="0">
                <a:sym typeface="Symbol" pitchFamily="2" charset="2"/>
              </a:rPr>
              <a:t>)</a:t>
            </a:r>
            <a:r>
              <a:rPr lang="fr-FR" altLang="fr-FR" sz="2200" b="0" baseline="30000">
                <a:sym typeface="Symbol" pitchFamily="2" charset="2"/>
              </a:rPr>
              <a:t>5</a:t>
            </a:r>
            <a:r>
              <a:rPr lang="fr-FR" altLang="fr-FR" sz="2200" b="0">
                <a:sym typeface="Symbol" pitchFamily="2" charset="2"/>
              </a:rPr>
              <a:t>= </a:t>
            </a:r>
            <a:r>
              <a:rPr lang="fr-FR" altLang="fr-FR" sz="2200" b="0" baseline="-25000">
                <a:sym typeface="Symbol" pitchFamily="2" charset="2"/>
              </a:rPr>
              <a:t>0</a:t>
            </a:r>
            <a:r>
              <a:rPr lang="fr-FR" altLang="fr-FR" sz="2200" b="0">
                <a:sym typeface="Symbol" pitchFamily="2" charset="2"/>
              </a:rPr>
              <a:t> /   </a:t>
            </a:r>
            <a:r>
              <a:rPr lang="fr-FR" altLang="fr-FR" sz="2200" b="0" err="1">
                <a:sym typeface="Symbol" pitchFamily="2" charset="2"/>
              </a:rPr>
              <a:t>dt</a:t>
            </a:r>
            <a:r>
              <a:rPr lang="fr-FR" altLang="fr-FR" sz="2200" b="0">
                <a:sym typeface="Symbol" pitchFamily="2" charset="2"/>
              </a:rPr>
              <a:t>’=new time </a:t>
            </a:r>
            <a:r>
              <a:rPr lang="fr-FR" altLang="fr-FR" sz="2200" b="0" err="1">
                <a:sym typeface="Symbol" pitchFamily="2" charset="2"/>
              </a:rPr>
              <a:t>step</a:t>
            </a:r>
            <a:endParaRPr lang="fr-FR" altLang="fr-FR" sz="2200" b="0">
              <a:sym typeface="Symbol" pitchFamily="2" charset="2"/>
            </a:endParaRPr>
          </a:p>
          <a:p>
            <a:pPr eaLnBrk="1" hangingPunct="1"/>
            <a:endParaRPr lang="fr-FR" altLang="fr-FR" sz="2200" b="0">
              <a:sym typeface="Symbol" pitchFamily="2" charset="2"/>
            </a:endParaRPr>
          </a:p>
          <a:p>
            <a:pPr eaLnBrk="1" hangingPunct="1"/>
            <a:r>
              <a:rPr lang="fr-FR" altLang="fr-FR" b="0">
                <a:sym typeface="Symbol" pitchFamily="2" charset="2"/>
              </a:rPr>
              <a:t>=&gt; </a:t>
            </a:r>
            <a:r>
              <a:rPr lang="fr-FR" altLang="fr-FR" sz="2400" b="0" err="1">
                <a:sym typeface="Symbol" pitchFamily="2" charset="2"/>
              </a:rPr>
              <a:t>dt</a:t>
            </a:r>
            <a:r>
              <a:rPr lang="fr-FR" altLang="fr-FR" sz="2400" b="0">
                <a:sym typeface="Symbol" pitchFamily="2" charset="2"/>
              </a:rPr>
              <a:t>’/</a:t>
            </a:r>
            <a:r>
              <a:rPr lang="fr-FR" altLang="fr-FR" sz="2400" b="0" err="1">
                <a:sym typeface="Symbol" pitchFamily="2" charset="2"/>
              </a:rPr>
              <a:t>dt</a:t>
            </a:r>
            <a:r>
              <a:rPr lang="fr-FR" altLang="fr-FR" sz="2400" b="0">
                <a:sym typeface="Symbol" pitchFamily="2" charset="2"/>
              </a:rPr>
              <a:t> = (</a:t>
            </a:r>
            <a:r>
              <a:rPr lang="fr-FR" altLang="fr-FR" sz="2400" b="0" baseline="-25000">
                <a:sym typeface="Symbol" pitchFamily="2" charset="2"/>
              </a:rPr>
              <a:t>0</a:t>
            </a:r>
            <a:r>
              <a:rPr lang="fr-FR" altLang="fr-FR" sz="2400" b="0">
                <a:sym typeface="Symbol" pitchFamily="2" charset="2"/>
              </a:rPr>
              <a:t>/ )</a:t>
            </a:r>
            <a:r>
              <a:rPr lang="fr-FR" altLang="fr-FR" sz="2400" b="0" baseline="30000">
                <a:sym typeface="Symbol" pitchFamily="2" charset="2"/>
              </a:rPr>
              <a:t>1/5</a:t>
            </a:r>
            <a:endParaRPr lang="fr-FR" altLang="fr-FR" sz="2400" b="0">
              <a:sym typeface="Symbol" pitchFamily="2" charset="2"/>
            </a:endParaRPr>
          </a:p>
          <a:p>
            <a:pPr eaLnBrk="1" hangingPunct="1"/>
            <a:endParaRPr lang="fr-FR" altLang="fr-FR" sz="2400" b="0">
              <a:sym typeface="Symbol" pitchFamily="2" charset="2"/>
            </a:endParaRPr>
          </a:p>
          <a:p>
            <a:pPr eaLnBrk="1" hangingPunct="1"/>
            <a:r>
              <a:rPr lang="fr-FR" altLang="fr-FR" b="0">
                <a:sym typeface="Symbol" pitchFamily="2" charset="2"/>
              </a:rPr>
              <a:t>This serves </a:t>
            </a:r>
            <a:r>
              <a:rPr lang="fr-FR" altLang="fr-FR" b="0" err="1">
                <a:sym typeface="Symbol" pitchFamily="2" charset="2"/>
              </a:rPr>
              <a:t>two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purposes</a:t>
            </a:r>
            <a:r>
              <a:rPr lang="fr-FR" altLang="fr-FR" b="0">
                <a:sym typeface="Symbol" pitchFamily="2" charset="2"/>
              </a:rPr>
              <a:t>:</a:t>
            </a:r>
          </a:p>
          <a:p>
            <a:pPr eaLnBrk="1" hangingPunct="1"/>
            <a:r>
              <a:rPr lang="fr-FR" altLang="fr-FR" b="0">
                <a:sym typeface="Symbol" pitchFamily="2" charset="2"/>
              </a:rPr>
              <a:t>1- If the </a:t>
            </a:r>
            <a:r>
              <a:rPr lang="fr-FR" altLang="fr-FR" b="0" err="1">
                <a:sym typeface="Symbol" pitchFamily="2" charset="2"/>
              </a:rPr>
              <a:t>error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is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too</a:t>
            </a:r>
            <a:r>
              <a:rPr lang="fr-FR" altLang="fr-FR" b="0">
                <a:sym typeface="Symbol" pitchFamily="2" charset="2"/>
              </a:rPr>
              <a:t> large time </a:t>
            </a:r>
            <a:r>
              <a:rPr lang="fr-FR" altLang="fr-FR" b="0" err="1">
                <a:sym typeface="Symbol" pitchFamily="2" charset="2"/>
              </a:rPr>
              <a:t>step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decreases</a:t>
            </a:r>
            <a:endParaRPr lang="fr-FR" altLang="fr-FR" b="0">
              <a:sym typeface="Symbol" pitchFamily="2" charset="2"/>
            </a:endParaRPr>
          </a:p>
          <a:p>
            <a:pPr eaLnBrk="1" hangingPunct="1"/>
            <a:r>
              <a:rPr lang="fr-FR" altLang="fr-FR" b="0">
                <a:sym typeface="Symbol" pitchFamily="2" charset="2"/>
              </a:rPr>
              <a:t>2- If the </a:t>
            </a:r>
            <a:r>
              <a:rPr lang="fr-FR" altLang="fr-FR" b="0" err="1">
                <a:sym typeface="Symbol" pitchFamily="2" charset="2"/>
              </a:rPr>
              <a:t>error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is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too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small</a:t>
            </a:r>
            <a:r>
              <a:rPr lang="fr-FR" altLang="fr-FR" b="0">
                <a:sym typeface="Symbol" pitchFamily="2" charset="2"/>
              </a:rPr>
              <a:t> time </a:t>
            </a:r>
            <a:r>
              <a:rPr lang="fr-FR" altLang="fr-FR" b="0" err="1">
                <a:sym typeface="Symbol" pitchFamily="2" charset="2"/>
              </a:rPr>
              <a:t>step</a:t>
            </a:r>
            <a:r>
              <a:rPr lang="fr-FR" altLang="fr-FR" b="0">
                <a:sym typeface="Symbol" pitchFamily="2" charset="2"/>
              </a:rPr>
              <a:t> </a:t>
            </a:r>
            <a:r>
              <a:rPr lang="fr-FR" altLang="fr-FR" b="0" err="1">
                <a:sym typeface="Symbol" pitchFamily="2" charset="2"/>
              </a:rPr>
              <a:t>increases</a:t>
            </a:r>
            <a:r>
              <a:rPr lang="fr-FR" altLang="fr-FR" b="0">
                <a:sym typeface="Symbol" pitchFamily="2" charset="2"/>
              </a:rPr>
              <a:t> =&gt; </a:t>
            </a:r>
            <a:r>
              <a:rPr lang="fr-FR" altLang="fr-FR" b="0" err="1">
                <a:sym typeface="Symbol" pitchFamily="2" charset="2"/>
              </a:rPr>
              <a:t>saves</a:t>
            </a:r>
            <a:r>
              <a:rPr lang="fr-FR" altLang="fr-FR" b="0">
                <a:sym typeface="Symbol" pitchFamily="2" charset="2"/>
              </a:rPr>
              <a:t> time!</a:t>
            </a:r>
          </a:p>
          <a:p>
            <a:pPr eaLnBrk="1" hangingPunct="1"/>
            <a:endParaRPr lang="fr-FR" altLang="fr-FR" baseline="-25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numéro de diapositive 5">
            <a:extLst>
              <a:ext uri="{FF2B5EF4-FFF2-40B4-BE49-F238E27FC236}">
                <a16:creationId xmlns:a16="http://schemas.microsoft.com/office/drawing/2014/main" id="{5947E14B-AAF0-6545-9B0C-98824786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88</a:t>
            </a:r>
          </a:p>
        </p:txBody>
      </p:sp>
      <p:sp>
        <p:nvSpPr>
          <p:cNvPr id="91139" name="Text Box 2">
            <a:extLst>
              <a:ext uri="{FF2B5EF4-FFF2-40B4-BE49-F238E27FC236}">
                <a16:creationId xmlns:a16="http://schemas.microsoft.com/office/drawing/2014/main" id="{875F3506-6FC4-B641-A9F2-E4F40A1E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18" y="2203103"/>
            <a:ext cx="8416791" cy="17543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fr-FR" altLang="fr-FR"/>
              <a:t> </a:t>
            </a:r>
            <a:r>
              <a:rPr lang="fr-FR" altLang="fr-FR" err="1"/>
              <a:t>Evaluates</a:t>
            </a:r>
            <a:r>
              <a:rPr lang="fr-FR" altLang="fr-FR"/>
              <a:t> </a:t>
            </a:r>
            <a:r>
              <a:rPr lang="fr-FR" altLang="fr-FR" err="1"/>
              <a:t>Y</a:t>
            </a:r>
            <a:r>
              <a:rPr lang="fr-FR" altLang="fr-FR" baseline="-25000" err="1"/>
              <a:t>n</a:t>
            </a:r>
            <a:r>
              <a:rPr lang="fr-FR" altLang="fr-FR"/>
              <a:t> (5th </a:t>
            </a:r>
            <a:r>
              <a:rPr lang="fr-FR" altLang="fr-FR" err="1"/>
              <a:t>order</a:t>
            </a:r>
            <a:r>
              <a:rPr lang="fr-FR" altLang="fr-FR"/>
              <a:t>) and Y *</a:t>
            </a:r>
            <a:r>
              <a:rPr lang="fr-FR" altLang="fr-FR" baseline="-25000"/>
              <a:t>n </a:t>
            </a:r>
            <a:r>
              <a:rPr lang="fr-FR" altLang="fr-FR"/>
              <a:t> (4th </a:t>
            </a:r>
            <a:r>
              <a:rPr lang="fr-FR" altLang="fr-FR" err="1"/>
              <a:t>order</a:t>
            </a:r>
            <a:r>
              <a:rPr lang="fr-FR" altLang="fr-FR"/>
              <a:t>)</a:t>
            </a:r>
            <a:endParaRPr lang="fr-FR" altLang="fr-FR" baseline="-25000"/>
          </a:p>
          <a:p>
            <a:pPr eaLnBrk="1" hangingPunct="1">
              <a:buFontTx/>
              <a:buAutoNum type="arabicPeriod"/>
            </a:pPr>
            <a:r>
              <a:rPr lang="fr-FR" altLang="fr-FR" baseline="-25000"/>
              <a:t> </a:t>
            </a:r>
            <a:r>
              <a:rPr lang="fr-FR" altLang="fr-FR" err="1"/>
              <a:t>Calculate</a:t>
            </a:r>
            <a:r>
              <a:rPr lang="fr-FR" altLang="fr-FR"/>
              <a:t> </a:t>
            </a:r>
            <a:r>
              <a:rPr lang="fr-FR" altLang="fr-FR">
                <a:sym typeface="Symbol" pitchFamily="2" charset="2"/>
              </a:rPr>
              <a:t>=Abs(</a:t>
            </a:r>
            <a:r>
              <a:rPr lang="fr-FR" altLang="fr-FR" err="1"/>
              <a:t>Y</a:t>
            </a:r>
            <a:r>
              <a:rPr lang="fr-FR" altLang="fr-FR" baseline="-25000" err="1"/>
              <a:t>n</a:t>
            </a:r>
            <a:r>
              <a:rPr lang="fr-FR" altLang="fr-FR"/>
              <a:t>- Y *</a:t>
            </a:r>
            <a:r>
              <a:rPr lang="fr-FR" altLang="fr-FR" baseline="-25000"/>
              <a:t>n</a:t>
            </a:r>
            <a:r>
              <a:rPr lang="fr-FR" altLang="fr-FR" b="0"/>
              <a:t>) (for </a:t>
            </a:r>
            <a:r>
              <a:rPr lang="fr-FR" altLang="fr-FR" b="0" err="1"/>
              <a:t>exameple</a:t>
            </a:r>
            <a:r>
              <a:rPr lang="fr-FR" altLang="fr-FR" b="0"/>
              <a:t>)= </a:t>
            </a:r>
            <a:r>
              <a:rPr lang="fr-FR" altLang="fr-FR"/>
              <a:t>the </a:t>
            </a:r>
            <a:r>
              <a:rPr lang="fr-FR" altLang="fr-FR" err="1"/>
              <a:t>error</a:t>
            </a:r>
            <a:r>
              <a:rPr lang="fr-FR" altLang="fr-FR"/>
              <a:t> control </a:t>
            </a:r>
            <a:r>
              <a:rPr lang="fr-FR" altLang="fr-FR" err="1"/>
              <a:t>parameter</a:t>
            </a:r>
            <a:endParaRPr lang="fr-FR" altLang="fr-FR">
              <a:sym typeface="Symbol" pitchFamily="2" charset="2"/>
            </a:endParaRPr>
          </a:p>
          <a:p>
            <a:pPr eaLnBrk="1" hangingPunct="1">
              <a:buFontTx/>
              <a:buAutoNum type="arabicPeriod"/>
            </a:pPr>
            <a:r>
              <a:rPr lang="fr-FR" altLang="fr-FR">
                <a:sym typeface="Symbol" pitchFamily="2" charset="2"/>
              </a:rPr>
              <a:t> </a:t>
            </a:r>
            <a:r>
              <a:rPr lang="fr-FR" altLang="fr-FR" err="1">
                <a:sym typeface="Symbol" pitchFamily="2" charset="2"/>
              </a:rPr>
              <a:t>Calculate</a:t>
            </a:r>
            <a:r>
              <a:rPr lang="fr-FR" altLang="fr-FR">
                <a:sym typeface="Symbol" pitchFamily="2" charset="2"/>
              </a:rPr>
              <a:t>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 ‘</a:t>
            </a:r>
          </a:p>
          <a:p>
            <a:pPr eaLnBrk="1" hangingPunct="1">
              <a:buFontTx/>
              <a:buAutoNum type="arabicPeriod"/>
            </a:pPr>
            <a:r>
              <a:rPr lang="fr-FR" altLang="fr-FR">
                <a:sym typeface="Symbol" pitchFamily="2" charset="2"/>
              </a:rPr>
              <a:t> if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 &gt;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’ :</a:t>
            </a:r>
            <a:r>
              <a:rPr lang="fr-FR" altLang="fr-FR" baseline="-25000"/>
              <a:t> </a:t>
            </a:r>
            <a:r>
              <a:rPr lang="fr-FR" altLang="fr-FR" b="0" baseline="-25000"/>
              <a:t> </a:t>
            </a:r>
            <a:r>
              <a:rPr lang="fr-FR" altLang="fr-FR" err="1"/>
              <a:t>Reject</a:t>
            </a:r>
            <a:r>
              <a:rPr lang="fr-FR" altLang="fr-FR"/>
              <a:t> solution</a:t>
            </a:r>
            <a:r>
              <a:rPr lang="fr-FR" altLang="fr-FR" b="0"/>
              <a:t>. </a:t>
            </a:r>
            <a:r>
              <a:rPr lang="fr-FR" altLang="fr-FR">
                <a:sym typeface="Symbol" pitchFamily="2" charset="2"/>
              </a:rPr>
              <a:t>Replace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 by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’ and go back to 1</a:t>
            </a:r>
          </a:p>
          <a:p>
            <a:pPr marL="0" indent="0" eaLnBrk="1" hangingPunct="1"/>
            <a:r>
              <a:rPr lang="fr-FR" altLang="fr-FR">
                <a:sym typeface="Symbol" pitchFamily="2" charset="2"/>
              </a:rPr>
              <a:t>      If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 &lt;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’ :</a:t>
            </a:r>
            <a:r>
              <a:rPr lang="fr-FR" altLang="fr-FR" err="1">
                <a:sym typeface="Symbol" pitchFamily="2" charset="2"/>
              </a:rPr>
              <a:t>accept</a:t>
            </a:r>
            <a:r>
              <a:rPr lang="fr-FR" altLang="fr-FR">
                <a:sym typeface="Symbol" pitchFamily="2" charset="2"/>
              </a:rPr>
              <a:t> sol.  </a:t>
            </a:r>
            <a:r>
              <a:rPr lang="fr-FR" altLang="fr-FR" err="1"/>
              <a:t>Y</a:t>
            </a:r>
            <a:r>
              <a:rPr lang="fr-FR" altLang="fr-FR" baseline="-25000" err="1"/>
              <a:t>n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the </a:t>
            </a:r>
            <a:r>
              <a:rPr lang="fr-FR" altLang="fr-FR" err="1"/>
              <a:t>next</a:t>
            </a:r>
            <a:r>
              <a:rPr lang="fr-FR" altLang="fr-FR"/>
              <a:t> U</a:t>
            </a:r>
            <a:r>
              <a:rPr lang="fr-FR" altLang="fr-FR" baseline="-25000"/>
              <a:t>n</a:t>
            </a:r>
            <a:r>
              <a:rPr lang="fr-FR" altLang="fr-FR"/>
              <a:t>, </a:t>
            </a:r>
            <a:r>
              <a:rPr lang="fr-FR" altLang="fr-FR">
                <a:sym typeface="Symbol" pitchFamily="2" charset="2"/>
              </a:rPr>
              <a:t>Replace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 by </a:t>
            </a:r>
            <a:r>
              <a:rPr lang="fr-FR" altLang="fr-FR" err="1">
                <a:sym typeface="Symbol" pitchFamily="2" charset="2"/>
              </a:rPr>
              <a:t>dt</a:t>
            </a:r>
            <a:r>
              <a:rPr lang="fr-FR" altLang="fr-FR">
                <a:sym typeface="Symbol" pitchFamily="2" charset="2"/>
              </a:rPr>
              <a:t>’. Go to </a:t>
            </a:r>
            <a:r>
              <a:rPr lang="fr-FR" altLang="fr-FR" err="1">
                <a:sym typeface="Symbol" pitchFamily="2" charset="2"/>
              </a:rPr>
              <a:t>next</a:t>
            </a:r>
            <a:r>
              <a:rPr lang="fr-FR" altLang="fr-FR">
                <a:sym typeface="Symbol" pitchFamily="2" charset="2"/>
              </a:rPr>
              <a:t> </a:t>
            </a:r>
            <a:r>
              <a:rPr lang="fr-FR" altLang="fr-FR" err="1">
                <a:sym typeface="Symbol" pitchFamily="2" charset="2"/>
              </a:rPr>
              <a:t>step</a:t>
            </a:r>
            <a:endParaRPr lang="fr-FR" altLang="fr-FR">
              <a:sym typeface="Symbol" pitchFamily="2" charset="2"/>
            </a:endParaRPr>
          </a:p>
          <a:p>
            <a:pPr marL="0" indent="0" eaLnBrk="1" hangingPunct="1"/>
            <a:r>
              <a:rPr lang="fr-FR" altLang="fr-FR">
                <a:sym typeface="Symbol" pitchFamily="2" charset="2"/>
              </a:rPr>
              <a:t>5.  Return to 1 (the </a:t>
            </a:r>
            <a:r>
              <a:rPr lang="fr-FR" altLang="fr-FR" err="1">
                <a:sym typeface="Symbol" pitchFamily="2" charset="2"/>
              </a:rPr>
              <a:t>next</a:t>
            </a:r>
            <a:r>
              <a:rPr lang="fr-FR" altLang="fr-FR">
                <a:sym typeface="Symbol" pitchFamily="2" charset="2"/>
              </a:rPr>
              <a:t> time </a:t>
            </a:r>
            <a:r>
              <a:rPr lang="fr-FR" altLang="fr-FR" err="1">
                <a:sym typeface="Symbol" pitchFamily="2" charset="2"/>
              </a:rPr>
              <a:t>step</a:t>
            </a:r>
            <a:r>
              <a:rPr lang="fr-FR" altLang="fr-FR">
                <a:sym typeface="Symbol" pitchFamily="2" charset="2"/>
              </a:rPr>
              <a:t>)</a:t>
            </a:r>
          </a:p>
        </p:txBody>
      </p:sp>
      <p:sp>
        <p:nvSpPr>
          <p:cNvPr id="91140" name="Text Box 3">
            <a:extLst>
              <a:ext uri="{FF2B5EF4-FFF2-40B4-BE49-F238E27FC236}">
                <a16:creationId xmlns:a16="http://schemas.microsoft.com/office/drawing/2014/main" id="{93FADF44-E451-0B4F-9D82-F688A4C8F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901700"/>
            <a:ext cx="37155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 </a:t>
            </a:r>
            <a:r>
              <a:rPr lang="fr-FR" altLang="fr-FR" err="1"/>
              <a:t>typical</a:t>
            </a:r>
            <a:r>
              <a:rPr lang="fr-FR" altLang="fr-FR"/>
              <a:t> adaptive RK5.  </a:t>
            </a:r>
            <a:r>
              <a:rPr lang="fr-FR" altLang="fr-FR" err="1"/>
              <a:t>scheme</a:t>
            </a:r>
            <a:endParaRPr lang="fr-FR" altLang="fr-FR"/>
          </a:p>
        </p:txBody>
      </p:sp>
      <p:sp>
        <p:nvSpPr>
          <p:cNvPr id="91141" name="Text Box 4">
            <a:extLst>
              <a:ext uri="{FF2B5EF4-FFF2-40B4-BE49-F238E27FC236}">
                <a16:creationId xmlns:a16="http://schemas.microsoft.com/office/drawing/2014/main" id="{04AD1DDE-2E0D-0542-B951-E8A7FBC31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889500"/>
            <a:ext cx="855875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CAUTION: If </a:t>
            </a:r>
            <a:r>
              <a:rPr lang="fr-FR" altLang="fr-FR" err="1">
                <a:solidFill>
                  <a:srgbClr val="FF0000"/>
                </a:solidFill>
              </a:rPr>
              <a:t>you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work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with</a:t>
            </a:r>
            <a:r>
              <a:rPr lang="fr-FR" altLang="fr-FR">
                <a:solidFill>
                  <a:srgbClr val="FF0000"/>
                </a:solidFill>
              </a:rPr>
              <a:t> adaptive time </a:t>
            </a:r>
            <a:r>
              <a:rPr lang="fr-FR" altLang="fr-FR" err="1">
                <a:solidFill>
                  <a:srgbClr val="FF0000"/>
                </a:solidFill>
              </a:rPr>
              <a:t>step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you</a:t>
            </a:r>
            <a:r>
              <a:rPr lang="fr-FR" altLang="fr-FR">
                <a:solidFill>
                  <a:srgbClr val="FF0000"/>
                </a:solidFill>
              </a:rPr>
              <a:t> must have an </a:t>
            </a:r>
            <a:r>
              <a:rPr lang="fr-FR" altLang="fr-FR" err="1">
                <a:solidFill>
                  <a:srgbClr val="FF0000"/>
                </a:solidFill>
              </a:rPr>
              <a:t>additional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/>
            <a:r>
              <a:rPr lang="fr-FR" altLang="fr-FR">
                <a:solidFill>
                  <a:srgbClr val="FF0000"/>
                </a:solidFill>
              </a:rPr>
              <a:t>Control </a:t>
            </a:r>
            <a:r>
              <a:rPr lang="fr-FR" altLang="fr-FR" err="1">
                <a:solidFill>
                  <a:srgbClr val="FF0000"/>
                </a:solidFill>
              </a:rPr>
              <a:t>parameter</a:t>
            </a:r>
            <a:r>
              <a:rPr lang="fr-FR" altLang="fr-FR">
                <a:solidFill>
                  <a:srgbClr val="FF0000"/>
                </a:solidFill>
              </a:rPr>
              <a:t> (like </a:t>
            </a:r>
            <a:r>
              <a:rPr lang="fr-FR" altLang="fr-FR" err="1">
                <a:solidFill>
                  <a:srgbClr val="FF0000"/>
                </a:solidFill>
              </a:rPr>
              <a:t>energy</a:t>
            </a:r>
            <a:r>
              <a:rPr lang="fr-FR" altLang="fr-FR">
                <a:solidFill>
                  <a:srgbClr val="FF0000"/>
                </a:solidFill>
              </a:rPr>
              <a:t>) to </a:t>
            </a:r>
            <a:r>
              <a:rPr lang="fr-FR" altLang="fr-FR" err="1">
                <a:solidFill>
                  <a:srgbClr val="FF0000"/>
                </a:solidFill>
              </a:rPr>
              <a:t>make</a:t>
            </a:r>
            <a:r>
              <a:rPr lang="fr-FR" altLang="fr-FR">
                <a:solidFill>
                  <a:srgbClr val="FF0000"/>
                </a:solidFill>
              </a:rPr>
              <a:t> sure the </a:t>
            </a:r>
            <a:r>
              <a:rPr lang="fr-FR" altLang="fr-FR" err="1">
                <a:solidFill>
                  <a:srgbClr val="FF0000"/>
                </a:solidFill>
              </a:rPr>
              <a:t>calculation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is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globally</a:t>
            </a:r>
            <a:r>
              <a:rPr lang="fr-FR" altLang="fr-FR">
                <a:solidFill>
                  <a:srgbClr val="FF0000"/>
                </a:solidFill>
              </a:rPr>
              <a:t> </a:t>
            </a:r>
            <a:r>
              <a:rPr lang="fr-FR" altLang="fr-FR" err="1">
                <a:solidFill>
                  <a:srgbClr val="FF0000"/>
                </a:solidFill>
              </a:rPr>
              <a:t>valid</a:t>
            </a:r>
            <a:endParaRPr lang="fr-FR" altLang="fr-FR">
              <a:solidFill>
                <a:srgbClr val="FF0000"/>
              </a:solidFill>
            </a:endParaRPr>
          </a:p>
          <a:p>
            <a:pPr eaLnBrk="1" hangingPunct="1"/>
            <a:endParaRPr lang="fr-FR" altLang="fr-FR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>
            <a:extLst>
              <a:ext uri="{FF2B5EF4-FFF2-40B4-BE49-F238E27FC236}">
                <a16:creationId xmlns:a16="http://schemas.microsoft.com/office/drawing/2014/main" id="{A3C11EF2-19A2-8D48-AB13-EF2FBF7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89</a:t>
            </a:r>
          </a:p>
        </p:txBody>
      </p:sp>
      <p:sp>
        <p:nvSpPr>
          <p:cNvPr id="92163" name="Text Box 2">
            <a:extLst>
              <a:ext uri="{FF2B5EF4-FFF2-40B4-BE49-F238E27FC236}">
                <a16:creationId xmlns:a16="http://schemas.microsoft.com/office/drawing/2014/main" id="{B618DEE8-AC96-9344-A99D-6BC8C24B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280988"/>
            <a:ext cx="6190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Example</a:t>
            </a:r>
            <a:r>
              <a:rPr lang="fr-FR" altLang="fr-FR"/>
              <a:t>: RK4 Vs. Adaptive RK5. </a:t>
            </a:r>
            <a:r>
              <a:rPr lang="fr-FR" altLang="fr-FR" err="1"/>
              <a:t>Problem</a:t>
            </a:r>
            <a:r>
              <a:rPr lang="fr-FR" altLang="fr-FR"/>
              <a:t> of the </a:t>
            </a:r>
            <a:r>
              <a:rPr lang="fr-FR" altLang="fr-FR" err="1"/>
              <a:t>planet</a:t>
            </a:r>
            <a:endParaRPr lang="fr-FR" altLang="fr-FR"/>
          </a:p>
        </p:txBody>
      </p:sp>
      <p:pic>
        <p:nvPicPr>
          <p:cNvPr id="92164" name="Picture 3" descr="planet_energy_e02_rk4">
            <a:extLst>
              <a:ext uri="{FF2B5EF4-FFF2-40B4-BE49-F238E27FC236}">
                <a16:creationId xmlns:a16="http://schemas.microsoft.com/office/drawing/2014/main" id="{226D784E-3818-AC46-B3F4-4C0AA1896B4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0713"/>
            <a:ext cx="469423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4" descr="planet_energy_e02_rk5">
            <a:extLst>
              <a:ext uri="{FF2B5EF4-FFF2-40B4-BE49-F238E27FC236}">
                <a16:creationId xmlns:a16="http://schemas.microsoft.com/office/drawing/2014/main" id="{37BAC70C-FC8B-B740-BEC0-9B2491743A9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644900"/>
            <a:ext cx="496887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Text Box 5">
            <a:extLst>
              <a:ext uri="{FF2B5EF4-FFF2-40B4-BE49-F238E27FC236}">
                <a16:creationId xmlns:a16="http://schemas.microsoft.com/office/drawing/2014/main" id="{DE8D22EB-2C10-5347-8C5D-CD2010FDB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1865313"/>
            <a:ext cx="15430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RK4 Energy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Dt = 0.2</a:t>
            </a:r>
          </a:p>
        </p:txBody>
      </p:sp>
      <p:sp>
        <p:nvSpPr>
          <p:cNvPr id="92167" name="Text Box 7">
            <a:extLst>
              <a:ext uri="{FF2B5EF4-FFF2-40B4-BE49-F238E27FC236}">
                <a16:creationId xmlns:a16="http://schemas.microsoft.com/office/drawing/2014/main" id="{A3DBFCB7-38D1-5F46-ADF9-83B7A4C1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176" y="4374287"/>
            <a:ext cx="378821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Adaptive </a:t>
            </a:r>
            <a:r>
              <a:rPr lang="fr-FR" altLang="fr-FR" err="1"/>
              <a:t>Energy</a:t>
            </a:r>
            <a:r>
              <a:rPr lang="fr-FR" altLang="fr-FR"/>
              <a:t> RK5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/>
              <a:t>The </a:t>
            </a:r>
            <a:r>
              <a:rPr lang="fr-FR" altLang="fr-FR" err="1"/>
              <a:t>error</a:t>
            </a:r>
            <a:r>
              <a:rPr lang="fr-FR" altLang="fr-FR"/>
              <a:t> on E </a:t>
            </a:r>
            <a:r>
              <a:rPr lang="fr-FR" altLang="fr-FR" err="1"/>
              <a:t>increases</a:t>
            </a:r>
            <a:br>
              <a:rPr lang="fr-FR" altLang="fr-FR"/>
            </a:br>
            <a:r>
              <a:rPr lang="fr-FR" altLang="fr-FR"/>
              <a:t> 2 times  </a:t>
            </a:r>
            <a:r>
              <a:rPr lang="fr-FR" altLang="fr-FR" err="1"/>
              <a:t>slower</a:t>
            </a:r>
            <a:endParaRPr lang="fr-FR" altLang="fr-FR"/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With</a:t>
            </a:r>
            <a:r>
              <a:rPr lang="fr-FR" altLang="fr-FR"/>
              <a:t> comparable </a:t>
            </a:r>
            <a:r>
              <a:rPr lang="fr-FR" altLang="fr-FR" err="1"/>
              <a:t>computing</a:t>
            </a:r>
            <a:r>
              <a:rPr lang="fr-FR" altLang="fr-FR"/>
              <a:t> time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u numéro de diapositive 5">
            <a:extLst>
              <a:ext uri="{FF2B5EF4-FFF2-40B4-BE49-F238E27FC236}">
                <a16:creationId xmlns:a16="http://schemas.microsoft.com/office/drawing/2014/main" id="{5848DD77-96C2-2A46-881B-EFB68407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90</a:t>
            </a:r>
          </a:p>
        </p:txBody>
      </p:sp>
      <p:sp>
        <p:nvSpPr>
          <p:cNvPr id="93187" name="Text Box 2">
            <a:extLst>
              <a:ext uri="{FF2B5EF4-FFF2-40B4-BE49-F238E27FC236}">
                <a16:creationId xmlns:a16="http://schemas.microsoft.com/office/drawing/2014/main" id="{33457354-BFEE-C34F-854F-AAE375FFE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423863"/>
            <a:ext cx="442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Here is the time step of the Adaptive RK5</a:t>
            </a:r>
          </a:p>
        </p:txBody>
      </p:sp>
      <p:pic>
        <p:nvPicPr>
          <p:cNvPr id="93188" name="Picture 3" descr="planet_timestep_e02_rk5">
            <a:extLst>
              <a:ext uri="{FF2B5EF4-FFF2-40B4-BE49-F238E27FC236}">
                <a16:creationId xmlns:a16="http://schemas.microsoft.com/office/drawing/2014/main" id="{B34C5DE4-8C5F-4B4C-877F-331E38D4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86423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Text Box 4">
            <a:extLst>
              <a:ext uri="{FF2B5EF4-FFF2-40B4-BE49-F238E27FC236}">
                <a16:creationId xmlns:a16="http://schemas.microsoft.com/office/drawing/2014/main" id="{D0EE32D8-F126-0A4B-A9AE-789490352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4313238"/>
            <a:ext cx="5878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dt</a:t>
            </a:r>
            <a:r>
              <a:rPr lang="fr-FR" altLang="fr-FR"/>
              <a:t> </a:t>
            </a:r>
            <a:r>
              <a:rPr lang="fr-FR" altLang="fr-FR" err="1"/>
              <a:t>decreases</a:t>
            </a:r>
            <a:r>
              <a:rPr lang="fr-FR" altLang="fr-FR"/>
              <a:t> as the </a:t>
            </a:r>
            <a:r>
              <a:rPr lang="fr-FR" altLang="fr-FR" err="1"/>
              <a:t>planet</a:t>
            </a:r>
            <a:r>
              <a:rPr lang="fr-FR" altLang="fr-FR"/>
              <a:t> </a:t>
            </a:r>
            <a:r>
              <a:rPr lang="fr-FR" altLang="fr-FR" err="1"/>
              <a:t>accelerates</a:t>
            </a:r>
            <a:r>
              <a:rPr lang="fr-FR" altLang="fr-FR"/>
              <a:t> (</a:t>
            </a:r>
            <a:r>
              <a:rPr lang="fr-FR" altLang="fr-FR" err="1"/>
              <a:t>perihelion</a:t>
            </a:r>
            <a:r>
              <a:rPr lang="fr-FR" altLang="fr-FR"/>
              <a:t>)</a:t>
            </a:r>
          </a:p>
          <a:p>
            <a:pPr eaLnBrk="1" hangingPunct="1"/>
            <a:endParaRPr lang="fr-FR" altLang="fr-FR"/>
          </a:p>
          <a:p>
            <a:pPr eaLnBrk="1" hangingPunct="1"/>
            <a:r>
              <a:rPr lang="fr-FR" altLang="fr-FR" err="1"/>
              <a:t>dt</a:t>
            </a:r>
            <a:r>
              <a:rPr lang="fr-FR" altLang="fr-FR"/>
              <a:t> </a:t>
            </a:r>
            <a:r>
              <a:rPr lang="fr-FR" altLang="fr-FR" err="1"/>
              <a:t>increases</a:t>
            </a:r>
            <a:r>
              <a:rPr lang="fr-FR" altLang="fr-FR"/>
              <a:t> </a:t>
            </a:r>
            <a:r>
              <a:rPr lang="fr-FR" altLang="fr-FR" err="1"/>
              <a:t>when</a:t>
            </a:r>
            <a:r>
              <a:rPr lang="fr-FR" altLang="fr-FR"/>
              <a:t> the </a:t>
            </a:r>
            <a:r>
              <a:rPr lang="fr-FR" altLang="fr-FR" err="1"/>
              <a:t>planet</a:t>
            </a:r>
            <a:r>
              <a:rPr lang="fr-FR" altLang="fr-FR"/>
              <a:t> </a:t>
            </a:r>
            <a:r>
              <a:rPr lang="fr-FR" altLang="fr-FR" err="1"/>
              <a:t>decelerates</a:t>
            </a:r>
            <a:r>
              <a:rPr lang="fr-FR" altLang="fr-FR"/>
              <a:t> (</a:t>
            </a:r>
            <a:r>
              <a:rPr lang="fr-FR" altLang="fr-FR" err="1"/>
              <a:t>Aphelion</a:t>
            </a:r>
            <a:r>
              <a:rPr lang="fr-FR" altLang="fr-FR"/>
              <a:t>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u numéro de diapositive 5">
            <a:extLst>
              <a:ext uri="{FF2B5EF4-FFF2-40B4-BE49-F238E27FC236}">
                <a16:creationId xmlns:a16="http://schemas.microsoft.com/office/drawing/2014/main" id="{360FE5DB-96FA-6E43-90A9-BDC18BEF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91</a:t>
            </a:r>
          </a:p>
        </p:txBody>
      </p:sp>
      <p:sp>
        <p:nvSpPr>
          <p:cNvPr id="94211" name="Text Box 2">
            <a:extLst>
              <a:ext uri="{FF2B5EF4-FFF2-40B4-BE49-F238E27FC236}">
                <a16:creationId xmlns:a16="http://schemas.microsoft.com/office/drawing/2014/main" id="{261272C1-1356-6C49-BD70-BF7F037C4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65088"/>
            <a:ext cx="6160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err="1"/>
              <a:t>Consider</a:t>
            </a:r>
            <a:r>
              <a:rPr lang="fr-FR" altLang="fr-FR"/>
              <a:t> a VERY </a:t>
            </a:r>
            <a:r>
              <a:rPr lang="fr-FR" altLang="fr-FR" err="1"/>
              <a:t>elongated</a:t>
            </a:r>
            <a:r>
              <a:rPr lang="fr-FR" altLang="fr-FR"/>
              <a:t> </a:t>
            </a:r>
            <a:r>
              <a:rPr lang="fr-FR" altLang="fr-FR" err="1"/>
              <a:t>orbit</a:t>
            </a:r>
            <a:r>
              <a:rPr lang="fr-FR" altLang="fr-FR"/>
              <a:t> (</a:t>
            </a:r>
            <a:r>
              <a:rPr lang="fr-FR" altLang="fr-FR" err="1"/>
              <a:t>difficult</a:t>
            </a:r>
            <a:r>
              <a:rPr lang="fr-FR" altLang="fr-FR"/>
              <a:t> to </a:t>
            </a:r>
            <a:r>
              <a:rPr lang="fr-FR" altLang="fr-FR" err="1"/>
              <a:t>integrate</a:t>
            </a:r>
            <a:r>
              <a:rPr lang="fr-FR" altLang="fr-FR"/>
              <a:t>)</a:t>
            </a:r>
          </a:p>
        </p:txBody>
      </p:sp>
      <p:pic>
        <p:nvPicPr>
          <p:cNvPr id="94212" name="Picture 4" descr="planet_rk5_e08_dt05">
            <a:extLst>
              <a:ext uri="{FF2B5EF4-FFF2-40B4-BE49-F238E27FC236}">
                <a16:creationId xmlns:a16="http://schemas.microsoft.com/office/drawing/2014/main" id="{CC6CC88B-9585-8B41-A4C2-14D2BFE1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836613"/>
            <a:ext cx="41052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ext Box 5">
            <a:extLst>
              <a:ext uri="{FF2B5EF4-FFF2-40B4-BE49-F238E27FC236}">
                <a16:creationId xmlns:a16="http://schemas.microsoft.com/office/drawing/2014/main" id="{EC30378C-20ED-614B-A5DA-BFFF08894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34143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adaptive RK5</a:t>
            </a:r>
          </a:p>
        </p:txBody>
      </p:sp>
      <p:pic>
        <p:nvPicPr>
          <p:cNvPr id="94214" name="Picture 6" descr="planet_rk5_energy_e08_dt05">
            <a:extLst>
              <a:ext uri="{FF2B5EF4-FFF2-40B4-BE49-F238E27FC236}">
                <a16:creationId xmlns:a16="http://schemas.microsoft.com/office/drawing/2014/main" id="{5690E475-82D1-4D4A-96CA-9DF8E2BAD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349500"/>
            <a:ext cx="43561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Text Box 7">
            <a:extLst>
              <a:ext uri="{FF2B5EF4-FFF2-40B4-BE49-F238E27FC236}">
                <a16:creationId xmlns:a16="http://schemas.microsoft.com/office/drawing/2014/main" id="{030A5313-E9DF-F24F-B747-117E820C8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2873375"/>
            <a:ext cx="1428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>
                <a:solidFill>
                  <a:schemeClr val="bg1"/>
                </a:solidFill>
              </a:rPr>
              <a:t>Var .energy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u numéro de diapositive 5">
            <a:extLst>
              <a:ext uri="{FF2B5EF4-FFF2-40B4-BE49-F238E27FC236}">
                <a16:creationId xmlns:a16="http://schemas.microsoft.com/office/drawing/2014/main" id="{EAD567AA-6FA1-0949-A4FB-D922B156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92</a:t>
            </a:r>
          </a:p>
        </p:txBody>
      </p:sp>
      <p:sp>
        <p:nvSpPr>
          <p:cNvPr id="95235" name="Text Box 2">
            <a:extLst>
              <a:ext uri="{FF2B5EF4-FFF2-40B4-BE49-F238E27FC236}">
                <a16:creationId xmlns:a16="http://schemas.microsoft.com/office/drawing/2014/main" id="{EFCDE942-D642-EF4F-9AB8-E19081085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496888"/>
            <a:ext cx="41985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Evolution of adaptive RK5 time </a:t>
            </a:r>
            <a:r>
              <a:rPr lang="fr-FR" altLang="fr-FR" err="1"/>
              <a:t>step</a:t>
            </a:r>
            <a:r>
              <a:rPr lang="fr-FR" altLang="fr-FR"/>
              <a:t>:</a:t>
            </a:r>
          </a:p>
        </p:txBody>
      </p:sp>
      <p:pic>
        <p:nvPicPr>
          <p:cNvPr id="95236" name="Picture 3" descr="planet_rk5_timestep_e08_dt05">
            <a:extLst>
              <a:ext uri="{FF2B5EF4-FFF2-40B4-BE49-F238E27FC236}">
                <a16:creationId xmlns:a16="http://schemas.microsoft.com/office/drawing/2014/main" id="{D3B289CE-45C8-1B4D-8DC0-2694D952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7488238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 Box 4">
            <a:extLst>
              <a:ext uri="{FF2B5EF4-FFF2-40B4-BE49-F238E27FC236}">
                <a16:creationId xmlns:a16="http://schemas.microsoft.com/office/drawing/2014/main" id="{BD92A3B8-E517-F142-8C97-3354C0E7B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5321300"/>
            <a:ext cx="39549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The time </a:t>
            </a:r>
            <a:r>
              <a:rPr lang="fr-FR" altLang="fr-FR" err="1"/>
              <a:t>step</a:t>
            </a:r>
            <a:r>
              <a:rPr lang="fr-FR" altLang="fr-FR"/>
              <a:t> </a:t>
            </a:r>
            <a:r>
              <a:rPr lang="fr-FR" altLang="fr-FR" err="1"/>
              <a:t>adapts</a:t>
            </a:r>
            <a:r>
              <a:rPr lang="fr-FR" altLang="fr-FR"/>
              <a:t> to the  </a:t>
            </a:r>
            <a:r>
              <a:rPr lang="fr-FR" altLang="fr-FR" err="1"/>
              <a:t>orbit</a:t>
            </a:r>
            <a:r>
              <a:rPr lang="fr-FR" altLang="fr-FR"/>
              <a:t>.</a:t>
            </a:r>
          </a:p>
          <a:p>
            <a:pPr eaLnBrk="1" hangingPunct="1"/>
            <a:r>
              <a:rPr lang="fr-FR" altLang="fr-FR"/>
              <a:t>Initial time </a:t>
            </a:r>
            <a:r>
              <a:rPr lang="fr-FR" altLang="fr-FR" err="1"/>
              <a:t>step</a:t>
            </a:r>
            <a:r>
              <a:rPr lang="fr-FR" altLang="fr-FR"/>
              <a:t>: 0.5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u numéro de diapositive 5">
            <a:extLst>
              <a:ext uri="{FF2B5EF4-FFF2-40B4-BE49-F238E27FC236}">
                <a16:creationId xmlns:a16="http://schemas.microsoft.com/office/drawing/2014/main" id="{1B5C9D3A-8B1B-7E4B-A826-C9B8FCF2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93</a:t>
            </a:r>
          </a:p>
        </p:txBody>
      </p:sp>
      <p:sp>
        <p:nvSpPr>
          <p:cNvPr id="96259" name="Text Box 2">
            <a:extLst>
              <a:ext uri="{FF2B5EF4-FFF2-40B4-BE49-F238E27FC236}">
                <a16:creationId xmlns:a16="http://schemas.microsoft.com/office/drawing/2014/main" id="{E21CF7B5-BDF6-464F-BB2E-87C20642C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352425"/>
            <a:ext cx="508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RK4 DT = 0.5, same initial conditions</a:t>
            </a:r>
          </a:p>
          <a:p>
            <a:pPr eaLnBrk="1" hangingPunct="1"/>
            <a:endParaRPr lang="fr-FR" altLang="fr-FR"/>
          </a:p>
        </p:txBody>
      </p:sp>
      <p:pic>
        <p:nvPicPr>
          <p:cNvPr id="96260" name="Picture 3" descr="planet_rk4_e08_dt05">
            <a:extLst>
              <a:ext uri="{FF2B5EF4-FFF2-40B4-BE49-F238E27FC236}">
                <a16:creationId xmlns:a16="http://schemas.microsoft.com/office/drawing/2014/main" id="{E8FB217F-2E63-CE43-A9DE-BCE9FCB4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5175"/>
            <a:ext cx="432117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Text Box 4">
            <a:extLst>
              <a:ext uri="{FF2B5EF4-FFF2-40B4-BE49-F238E27FC236}">
                <a16:creationId xmlns:a16="http://schemas.microsoft.com/office/drawing/2014/main" id="{3C0635F6-DA24-1849-B206-EA46A14E8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300663"/>
            <a:ext cx="1250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Hmmm ... ..</a:t>
            </a:r>
          </a:p>
        </p:txBody>
      </p:sp>
      <p:pic>
        <p:nvPicPr>
          <p:cNvPr id="96262" name="Picture 5" descr="planet_rk4_energy_e08_dt05">
            <a:extLst>
              <a:ext uri="{FF2B5EF4-FFF2-40B4-BE49-F238E27FC236}">
                <a16:creationId xmlns:a16="http://schemas.microsoft.com/office/drawing/2014/main" id="{FE87A9F8-7274-3A46-9A9F-AFBEEC72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924175"/>
            <a:ext cx="3960812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3" name="Text Box 6">
            <a:extLst>
              <a:ext uri="{FF2B5EF4-FFF2-40B4-BE49-F238E27FC236}">
                <a16:creationId xmlns:a16="http://schemas.microsoft.com/office/drawing/2014/main" id="{53A73B4C-6008-BD4A-B26B-BDB73D7E2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788" y="236855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/>
              <a:t>Energy ....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u numéro de diapositive 5">
            <a:extLst>
              <a:ext uri="{FF2B5EF4-FFF2-40B4-BE49-F238E27FC236}">
                <a16:creationId xmlns:a16="http://schemas.microsoft.com/office/drawing/2014/main" id="{4ED0E12B-47E5-5244-9EBB-B5CB9E83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0"/>
              <a:t>94</a:t>
            </a:r>
          </a:p>
        </p:txBody>
      </p:sp>
      <p:sp>
        <p:nvSpPr>
          <p:cNvPr id="97283" name="Text Box 2">
            <a:extLst>
              <a:ext uri="{FF2B5EF4-FFF2-40B4-BE49-F238E27FC236}">
                <a16:creationId xmlns:a16="http://schemas.microsoft.com/office/drawing/2014/main" id="{B1165650-E006-B247-A553-30E45A3D4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692150"/>
            <a:ext cx="2254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40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7284" name="Text Box 3">
            <a:extLst>
              <a:ext uri="{FF2B5EF4-FFF2-40B4-BE49-F238E27FC236}">
                <a16:creationId xmlns:a16="http://schemas.microsoft.com/office/drawing/2014/main" id="{63FB467A-D906-8A41-B981-6ECA01BB8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7" y="1412875"/>
            <a:ext cx="9180590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fr-FR" altLang="fr-FR" err="1"/>
              <a:t>Choosing</a:t>
            </a:r>
            <a:r>
              <a:rPr lang="fr-FR" altLang="fr-FR"/>
              <a:t> the </a:t>
            </a:r>
            <a:r>
              <a:rPr lang="fr-FR" altLang="fr-FR" err="1"/>
              <a:t>solver</a:t>
            </a:r>
            <a:r>
              <a:rPr lang="fr-FR" altLang="fr-FR"/>
              <a:t> </a:t>
            </a:r>
            <a:r>
              <a:rPr lang="fr-FR" altLang="fr-FR" err="1"/>
              <a:t>depends</a:t>
            </a:r>
            <a:r>
              <a:rPr lang="fr-FR" altLang="fr-FR"/>
              <a:t> on the </a:t>
            </a:r>
            <a:r>
              <a:rPr lang="fr-FR" altLang="fr-FR" err="1"/>
              <a:t>problem</a:t>
            </a:r>
            <a:endParaRPr lang="fr-FR" altLang="fr-FR"/>
          </a:p>
          <a:p>
            <a:pPr algn="ctr" eaLnBrk="1" hangingPunct="1"/>
            <a:r>
              <a:rPr lang="fr-FR" altLang="fr-FR"/>
              <a:t> (Single Issue? </a:t>
            </a:r>
            <a:r>
              <a:rPr lang="fr-FR" altLang="fr-FR" err="1"/>
              <a:t>Stiff</a:t>
            </a:r>
            <a:r>
              <a:rPr lang="fr-FR" altLang="fr-FR"/>
              <a:t> </a:t>
            </a:r>
            <a:r>
              <a:rPr lang="fr-FR" altLang="fr-FR" err="1"/>
              <a:t>Problem</a:t>
            </a:r>
            <a:r>
              <a:rPr lang="fr-FR" altLang="fr-FR"/>
              <a:t>? </a:t>
            </a:r>
            <a:r>
              <a:rPr lang="fr-FR" altLang="fr-FR" err="1"/>
              <a:t>Etc</a:t>
            </a:r>
            <a:r>
              <a:rPr lang="fr-FR" altLang="fr-FR"/>
              <a:t> ...)</a:t>
            </a:r>
          </a:p>
          <a:p>
            <a:pPr algn="ctr" eaLnBrk="1" hangingPunct="1"/>
            <a:endParaRPr lang="fr-FR" altLang="fr-FR"/>
          </a:p>
          <a:p>
            <a:pPr algn="ctr" eaLnBrk="1" hangingPunct="1"/>
            <a:r>
              <a:rPr lang="fr-FR" altLang="fr-FR"/>
              <a:t>2. A high </a:t>
            </a:r>
            <a:r>
              <a:rPr lang="fr-FR" altLang="fr-FR" err="1"/>
              <a:t>order</a:t>
            </a:r>
            <a:r>
              <a:rPr lang="fr-FR" altLang="fr-FR"/>
              <a:t> </a:t>
            </a:r>
            <a:r>
              <a:rPr lang="fr-FR" altLang="fr-FR" err="1"/>
              <a:t>solver</a:t>
            </a:r>
            <a:r>
              <a:rPr lang="fr-FR" altLang="fr-FR"/>
              <a:t> </a:t>
            </a:r>
            <a:r>
              <a:rPr lang="fr-FR" altLang="fr-FR" err="1"/>
              <a:t>does</a:t>
            </a:r>
            <a:r>
              <a:rPr lang="fr-FR" altLang="fr-FR"/>
              <a:t> not </a:t>
            </a:r>
            <a:r>
              <a:rPr lang="fr-FR" altLang="fr-FR" err="1"/>
              <a:t>mean</a:t>
            </a:r>
            <a:r>
              <a:rPr lang="fr-FR" altLang="fr-FR"/>
              <a:t> ALWAYS </a:t>
            </a:r>
            <a:r>
              <a:rPr lang="fr-FR" altLang="fr-FR" err="1"/>
              <a:t>higher</a:t>
            </a:r>
            <a:r>
              <a:rPr lang="fr-FR" altLang="fr-FR"/>
              <a:t> </a:t>
            </a:r>
            <a:r>
              <a:rPr lang="fr-FR" altLang="fr-FR" err="1"/>
              <a:t>accuracy</a:t>
            </a:r>
            <a:endParaRPr lang="fr-FR" altLang="fr-FR"/>
          </a:p>
          <a:p>
            <a:pPr algn="ctr" eaLnBrk="1" hangingPunct="1"/>
            <a:endParaRPr lang="fr-FR" altLang="fr-FR"/>
          </a:p>
          <a:p>
            <a:pPr algn="ctr" eaLnBrk="1" hangingPunct="1"/>
            <a:r>
              <a:rPr lang="fr-FR" altLang="fr-FR"/>
              <a:t>3. </a:t>
            </a:r>
            <a:r>
              <a:rPr lang="fr-FR" altLang="fr-FR" err="1"/>
              <a:t>Sometimes</a:t>
            </a:r>
            <a:r>
              <a:rPr lang="fr-FR" altLang="fr-FR"/>
              <a:t> a </a:t>
            </a:r>
            <a:r>
              <a:rPr lang="fr-FR" altLang="fr-FR" err="1"/>
              <a:t>Implicit</a:t>
            </a:r>
            <a:r>
              <a:rPr lang="fr-FR" altLang="fr-FR"/>
              <a:t> </a:t>
            </a:r>
            <a:r>
              <a:rPr lang="fr-FR" altLang="fr-FR" err="1"/>
              <a:t>solver</a:t>
            </a:r>
            <a:r>
              <a:rPr lang="fr-FR" altLang="fr-FR"/>
              <a:t> </a:t>
            </a:r>
            <a:r>
              <a:rPr lang="fr-FR" altLang="fr-FR" err="1"/>
              <a:t>can</a:t>
            </a:r>
            <a:r>
              <a:rPr lang="fr-FR" altLang="fr-FR"/>
              <a:t> </a:t>
            </a:r>
            <a:r>
              <a:rPr lang="fr-FR" altLang="fr-FR" err="1"/>
              <a:t>simplify</a:t>
            </a:r>
            <a:r>
              <a:rPr lang="fr-FR" altLang="fr-FR"/>
              <a:t> </a:t>
            </a:r>
            <a:r>
              <a:rPr lang="fr-FR" altLang="fr-FR" err="1"/>
              <a:t>your</a:t>
            </a:r>
            <a:r>
              <a:rPr lang="fr-FR" altLang="fr-FR"/>
              <a:t> life and</a:t>
            </a:r>
            <a:br>
              <a:rPr lang="fr-FR" altLang="fr-FR"/>
            </a:br>
            <a:r>
              <a:rPr lang="fr-FR" altLang="fr-FR" err="1"/>
              <a:t>increase</a:t>
            </a:r>
            <a:r>
              <a:rPr lang="fr-FR" altLang="fr-FR"/>
              <a:t> </a:t>
            </a:r>
            <a:r>
              <a:rPr lang="fr-FR" altLang="fr-FR" err="1"/>
              <a:t>accuracy</a:t>
            </a:r>
            <a:endParaRPr lang="fr-FR" altLang="fr-FR"/>
          </a:p>
          <a:p>
            <a:pPr algn="ctr" eaLnBrk="1" hangingPunct="1"/>
            <a:endParaRPr lang="fr-FR" altLang="fr-FR"/>
          </a:p>
          <a:p>
            <a:pPr algn="ctr" eaLnBrk="1" hangingPunct="1"/>
            <a:endParaRPr lang="fr-FR" altLang="fr-FR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 sz="2200">
                <a:solidFill>
                  <a:srgbClr val="FF0000"/>
                </a:solidFill>
              </a:rPr>
              <a:t>Do not </a:t>
            </a:r>
            <a:r>
              <a:rPr lang="fr-FR" altLang="fr-FR" sz="2200" err="1">
                <a:solidFill>
                  <a:srgbClr val="FF0000"/>
                </a:solidFill>
              </a:rPr>
              <a:t>believe</a:t>
            </a:r>
            <a:r>
              <a:rPr lang="fr-FR" altLang="fr-FR" sz="2200">
                <a:solidFill>
                  <a:srgbClr val="FF0000"/>
                </a:solidFill>
              </a:rPr>
              <a:t> the </a:t>
            </a:r>
            <a:r>
              <a:rPr lang="fr-FR" altLang="fr-FR" sz="2200" err="1">
                <a:solidFill>
                  <a:srgbClr val="FF0000"/>
                </a:solidFill>
              </a:rPr>
              <a:t>result</a:t>
            </a:r>
            <a:r>
              <a:rPr lang="fr-FR" altLang="fr-FR" sz="2200">
                <a:solidFill>
                  <a:srgbClr val="FF0000"/>
                </a:solidFill>
              </a:rPr>
              <a:t> of a </a:t>
            </a:r>
            <a:r>
              <a:rPr lang="fr-FR" altLang="fr-FR" sz="2200" err="1">
                <a:solidFill>
                  <a:srgbClr val="FF0000"/>
                </a:solidFill>
              </a:rPr>
              <a:t>solver</a:t>
            </a:r>
            <a:r>
              <a:rPr lang="fr-FR" altLang="fr-FR" sz="2200">
                <a:solidFill>
                  <a:srgbClr val="FF0000"/>
                </a:solidFill>
              </a:rPr>
              <a:t> </a:t>
            </a:r>
            <a:r>
              <a:rPr lang="fr-FR" altLang="fr-FR" sz="2200" err="1">
                <a:solidFill>
                  <a:srgbClr val="FF0000"/>
                </a:solidFill>
              </a:rPr>
              <a:t>too</a:t>
            </a:r>
            <a:r>
              <a:rPr lang="fr-FR" altLang="fr-FR" sz="2200">
                <a:solidFill>
                  <a:srgbClr val="FF0000"/>
                </a:solidFill>
              </a:rPr>
              <a:t> </a:t>
            </a:r>
            <a:r>
              <a:rPr lang="fr-FR" altLang="fr-FR" sz="2200" err="1">
                <a:solidFill>
                  <a:srgbClr val="FF0000"/>
                </a:solidFill>
              </a:rPr>
              <a:t>rapidly</a:t>
            </a:r>
            <a:r>
              <a:rPr lang="fr-FR" altLang="fr-FR" sz="2200">
                <a:solidFill>
                  <a:srgbClr val="FF0000"/>
                </a:solidFill>
              </a:rPr>
              <a:t> !!!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 sz="2200">
                <a:solidFill>
                  <a:srgbClr val="FF0000"/>
                </a:solidFill>
              </a:rPr>
              <a:t>You must </a:t>
            </a:r>
            <a:r>
              <a:rPr lang="fr-FR" altLang="fr-FR" sz="2200" err="1">
                <a:solidFill>
                  <a:srgbClr val="FF0000"/>
                </a:solidFill>
              </a:rPr>
              <a:t>always</a:t>
            </a:r>
            <a:r>
              <a:rPr lang="fr-FR" altLang="fr-FR" sz="2200">
                <a:solidFill>
                  <a:srgbClr val="FF0000"/>
                </a:solidFill>
              </a:rPr>
              <a:t> </a:t>
            </a:r>
            <a:r>
              <a:rPr lang="fr-FR" altLang="fr-FR" sz="2200" err="1">
                <a:solidFill>
                  <a:srgbClr val="FF0000"/>
                </a:solidFill>
              </a:rPr>
              <a:t>keep</a:t>
            </a:r>
            <a:r>
              <a:rPr lang="fr-FR" altLang="fr-FR" sz="2200">
                <a:solidFill>
                  <a:srgbClr val="FF0000"/>
                </a:solidFill>
              </a:rPr>
              <a:t> a </a:t>
            </a:r>
            <a:r>
              <a:rPr lang="fr-FR" altLang="fr-FR" sz="2200" err="1">
                <a:solidFill>
                  <a:srgbClr val="FF0000"/>
                </a:solidFill>
              </a:rPr>
              <a:t>critical</a:t>
            </a:r>
            <a:r>
              <a:rPr lang="fr-FR" altLang="fr-FR" sz="2200">
                <a:solidFill>
                  <a:srgbClr val="FF0000"/>
                </a:solidFill>
              </a:rPr>
              <a:t> </a:t>
            </a:r>
            <a:r>
              <a:rPr lang="fr-FR" altLang="fr-FR" sz="2200" err="1">
                <a:solidFill>
                  <a:srgbClr val="FF0000"/>
                </a:solidFill>
              </a:rPr>
              <a:t>viewpoint</a:t>
            </a:r>
            <a:r>
              <a:rPr lang="fr-FR" altLang="fr-FR" sz="2200">
                <a:solidFill>
                  <a:srgbClr val="FF0000"/>
                </a:solidFill>
              </a:rPr>
              <a:t> in front of a </a:t>
            </a:r>
            <a:r>
              <a:rPr lang="fr-FR" altLang="fr-FR" sz="2200" err="1">
                <a:solidFill>
                  <a:srgbClr val="FF0000"/>
                </a:solidFill>
              </a:rPr>
              <a:t>numerical</a:t>
            </a:r>
            <a:br>
              <a:rPr lang="fr-FR" altLang="fr-FR" sz="2200">
                <a:solidFill>
                  <a:srgbClr val="FF0000"/>
                </a:solidFill>
              </a:rPr>
            </a:br>
            <a:r>
              <a:rPr lang="fr-FR" altLang="fr-FR" sz="2200" err="1">
                <a:solidFill>
                  <a:srgbClr val="FF0000"/>
                </a:solidFill>
              </a:rPr>
              <a:t>integration</a:t>
            </a:r>
            <a:endParaRPr lang="fr-FR" altLang="fr-FR" sz="2200">
              <a:solidFill>
                <a:srgbClr val="FF0000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fr-FR" sz="2200">
                <a:solidFill>
                  <a:srgbClr val="FF0000"/>
                </a:solidFill>
              </a:rPr>
              <a:t>You must </a:t>
            </a:r>
            <a:r>
              <a:rPr lang="fr-FR" altLang="fr-FR" sz="2200" err="1">
                <a:solidFill>
                  <a:srgbClr val="FF0000"/>
                </a:solidFill>
              </a:rPr>
              <a:t>define</a:t>
            </a:r>
            <a:r>
              <a:rPr lang="fr-FR" altLang="fr-FR" sz="2200">
                <a:solidFill>
                  <a:srgbClr val="FF0000"/>
                </a:solidFill>
              </a:rPr>
              <a:t> control </a:t>
            </a:r>
            <a:r>
              <a:rPr lang="fr-FR" altLang="fr-FR" sz="2200" err="1">
                <a:solidFill>
                  <a:srgbClr val="FF0000"/>
                </a:solidFill>
              </a:rPr>
              <a:t>parameters</a:t>
            </a:r>
            <a:endParaRPr lang="fr-FR" altLang="fr-FR"/>
          </a:p>
          <a:p>
            <a:pPr algn="ctr" eaLnBrk="1" hangingPunct="1"/>
            <a:r>
              <a:rPr lang="fr-FR" altLang="fr-FR"/>
              <a:t>4. </a:t>
            </a:r>
            <a:r>
              <a:rPr lang="fr-FR" altLang="fr-FR" err="1"/>
              <a:t>Always</a:t>
            </a:r>
            <a:r>
              <a:rPr lang="fr-FR" altLang="fr-FR"/>
              <a:t> check </a:t>
            </a:r>
            <a:r>
              <a:rPr lang="fr-FR" altLang="fr-FR" err="1"/>
              <a:t>what</a:t>
            </a:r>
            <a:r>
              <a:rPr lang="fr-FR" altLang="fr-FR"/>
              <a:t> </a:t>
            </a:r>
            <a:r>
              <a:rPr lang="fr-FR" altLang="fr-FR" err="1"/>
              <a:t>is</a:t>
            </a:r>
            <a:r>
              <a:rPr lang="fr-FR" altLang="fr-FR"/>
              <a:t> </a:t>
            </a:r>
            <a:r>
              <a:rPr lang="fr-FR" altLang="fr-FR" err="1"/>
              <a:t>done</a:t>
            </a:r>
            <a:r>
              <a:rPr lang="fr-FR" altLang="fr-FR"/>
              <a:t> </a:t>
            </a:r>
            <a:br>
              <a:rPr lang="fr-FR" altLang="fr-FR"/>
            </a:br>
            <a:r>
              <a:rPr lang="fr-FR" altLang="fr-FR"/>
              <a:t>Compare </a:t>
            </a:r>
            <a:r>
              <a:rPr lang="fr-FR" altLang="fr-FR" err="1"/>
              <a:t>analytical</a:t>
            </a:r>
            <a:r>
              <a:rPr lang="fr-FR" altLang="fr-FR"/>
              <a:t> solutions, control </a:t>
            </a:r>
            <a:r>
              <a:rPr lang="fr-FR" altLang="fr-FR" err="1"/>
              <a:t>energy</a:t>
            </a:r>
            <a:r>
              <a:rPr lang="fr-FR" altLang="fr-FR"/>
              <a:t> if possible  </a:t>
            </a:r>
            <a:br>
              <a:rPr lang="fr-FR" altLang="fr-FR"/>
            </a:br>
            <a:endParaRPr lang="fr-FR" altLang="fr-FR"/>
          </a:p>
          <a:p>
            <a:pPr algn="ctr" eaLnBrk="1" hangingPunct="1"/>
            <a:endParaRPr lang="fr-FR" altLang="fr-FR"/>
          </a:p>
          <a:p>
            <a:pPr algn="ctr" eaLnBrk="1" hangingPunct="1"/>
            <a:r>
              <a:rPr lang="fr-FR" altLang="fr-FR"/>
              <a:t>5. Use adaptive time-</a:t>
            </a:r>
            <a:r>
              <a:rPr lang="fr-FR" altLang="fr-FR" err="1"/>
              <a:t>steps</a:t>
            </a:r>
            <a:r>
              <a:rPr lang="fr-FR" altLang="fr-FR"/>
              <a:t>  </a:t>
            </a:r>
            <a:r>
              <a:rPr lang="fr-FR" altLang="fr-FR" err="1"/>
              <a:t>with</a:t>
            </a:r>
            <a:r>
              <a:rPr lang="fr-FR" altLang="fr-FR"/>
              <a:t>  * lots * of </a:t>
            </a:r>
            <a:r>
              <a:rPr lang="fr-FR" altLang="fr-FR" err="1"/>
              <a:t>precautions</a:t>
            </a:r>
            <a:endParaRPr lang="fr-FR" altLang="fr-FR"/>
          </a:p>
          <a:p>
            <a:pPr algn="ctr" eaLnBrk="1" hangingPunct="1"/>
            <a:endParaRPr lang="fr-FR" alt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98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Modèle par défaut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charnoz</dc:creator>
  <cp:revision>1</cp:revision>
  <dcterms:created xsi:type="dcterms:W3CDTF">2005-09-19T08:00:14Z</dcterms:created>
  <dcterms:modified xsi:type="dcterms:W3CDTF">2024-11-08T10:19:01Z</dcterms:modified>
</cp:coreProperties>
</file>